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43"/>
  </p:notesMasterIdLst>
  <p:handoutMasterIdLst>
    <p:handoutMasterId r:id="rId44"/>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86" r:id="rId25"/>
    <p:sldId id="285" r:id="rId26"/>
    <p:sldId id="275" r:id="rId27"/>
    <p:sldId id="276" r:id="rId28"/>
    <p:sldId id="277" r:id="rId29"/>
    <p:sldId id="278" r:id="rId30"/>
    <p:sldId id="279" r:id="rId31"/>
    <p:sldId id="280" r:id="rId32"/>
    <p:sldId id="287" r:id="rId33"/>
    <p:sldId id="290" r:id="rId34"/>
    <p:sldId id="291" r:id="rId35"/>
    <p:sldId id="289" r:id="rId36"/>
    <p:sldId id="288" r:id="rId37"/>
    <p:sldId id="281" r:id="rId38"/>
    <p:sldId id="292" r:id="rId39"/>
    <p:sldId id="284" r:id="rId40"/>
    <p:sldId id="282" r:id="rId41"/>
    <p:sldId id="283" r:id="rId42"/>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61" autoAdjust="0"/>
    <p:restoredTop sz="93624" autoAdjust="0"/>
  </p:normalViewPr>
  <p:slideViewPr>
    <p:cSldViewPr snapToGrid="0">
      <p:cViewPr varScale="1">
        <p:scale>
          <a:sx n="22" d="100"/>
          <a:sy n="22" d="100"/>
        </p:scale>
        <p:origin x="-200" y="-1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presProps" Target="presProps.xml"/><Relationship Id="rId47" Type="http://schemas.openxmlformats.org/officeDocument/2006/relationships/viewProps" Target="viewProps.xml"/><Relationship Id="rId48" Type="http://schemas.openxmlformats.org/officeDocument/2006/relationships/theme" Target="theme/theme1.xml"/><Relationship Id="rId49" Type="http://schemas.openxmlformats.org/officeDocument/2006/relationships/tableStyles" Target="tableStyle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notesMaster" Target="notesMasters/notesMaster1.xml"/><Relationship Id="rId44" Type="http://schemas.openxmlformats.org/officeDocument/2006/relationships/handoutMaster" Target="handoutMasters/handoutMaster1.xml"/><Relationship Id="rId45" Type="http://schemas.openxmlformats.org/officeDocument/2006/relationships/printerSettings" Target="printerSettings/printerSettings1.bin"/></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30/10/15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30/10/15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'knife role from file proxy.rb'.</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knife role from file proxy.rb.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role uploaded, it is time to validate that the Chef Server received it correctly. We can do that by again asking the Chef Server for a list of all the roles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69629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ask for more details about a specific role using the above command. In this example we are requesting specific details about the role named proxy.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558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a:t>
            </a:r>
            <a:r>
              <a:rPr lang="en-US" dirty="0" smtClean="0">
                <a:latin typeface="Inconsolata" panose="020B0609030003000000" pitchFamily="49" charset="0"/>
              </a:rPr>
              <a:t>knife node --help' to see its options.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28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step is to redefine the run list for node2. We want the run list to contain only the proxy role. </a:t>
            </a:r>
          </a:p>
          <a:p>
            <a:endParaRPr lang="en-US" dirty="0" smtClean="0"/>
          </a:p>
          <a:p>
            <a:r>
              <a:rPr lang="en-US" dirty="0" smtClean="0"/>
              <a:t>Previously, we used the command 'knife node run_list add' to append a new item to the existing run list. There is also a command that allows us to remove an item from the run list. There is a command that allows us to set the run list to a value provided. This will replace the existing run list with a new one that we provide.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7163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you update the run list, you can verify that the node has the correctly-defined run list</a:t>
            </a:r>
            <a:r>
              <a:rPr lang="en-US" baseline="0" dirty="0" smtClean="0"/>
              <a:t> by running '</a:t>
            </a:r>
            <a:r>
              <a:rPr lang="en-US" dirty="0" smtClean="0"/>
              <a:t>knife node show node2'.</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383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'knife ssh' to run 'sudo chef-client' on all the nodes again to ensure that nothing has changed. </a:t>
            </a:r>
          </a:p>
          <a:p>
            <a:endParaRPr lang="en-US" dirty="0" smtClean="0"/>
          </a:p>
          <a:p>
            <a:r>
              <a:rPr lang="en-US" dirty="0" smtClean="0"/>
              <a:t>In this instance we only interested in having node2 run the command so we can get a little more creative with the search criteria and find nodes</a:t>
            </a:r>
            <a:r>
              <a:rPr lang="en-US" baseline="0" dirty="0" smtClean="0"/>
              <a:t> with the role proxy</a:t>
            </a:r>
            <a:r>
              <a:rPr lang="en-US" dirty="0" smtClean="0"/>
              <a:t>. In this case there is only one result.</a:t>
            </a:r>
          </a:p>
          <a:p>
            <a:endParaRPr lang="en-US" dirty="0" smtClean="0"/>
          </a:p>
          <a:p>
            <a:r>
              <a:rPr lang="en-US" dirty="0" smtClean="0"/>
              <a:t>Within the results, nothing should change. Switching over to the role did not change the fundamental recipes that were applied to the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187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if you want to setup a new node in the future to act as a proxy server, you</a:t>
            </a:r>
            <a:r>
              <a:rPr lang="en-US" baseline="0" dirty="0" smtClean="0"/>
              <a:t> </a:t>
            </a:r>
            <a:r>
              <a:rPr lang="en-US" dirty="0" smtClean="0"/>
              <a:t>can now simply set the new node's run list to be the proxy role and it will have identical functionality with all the other nodes that define this role.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0524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define a new role named 'web' that has the run list: including the apache cookbook's default recipe. </a:t>
            </a:r>
          </a:p>
          <a:p>
            <a:endParaRPr lang="en-US" dirty="0" smtClean="0"/>
          </a:p>
          <a:p>
            <a:r>
              <a:rPr lang="en-US" dirty="0" smtClean="0"/>
              <a:t>When you're done defining the role, upload it to the Chef Server, and then set the run list on node1 and node3 to the role that you have defined. </a:t>
            </a:r>
          </a:p>
          <a:p>
            <a:endParaRPr lang="en-US" dirty="0" smtClean="0"/>
          </a:p>
          <a:p>
            <a:r>
              <a:rPr lang="en-US" dirty="0" smtClean="0"/>
              <a:t>And for good measure, though nothing should have changed, run 'sudo chef-client' on both node1 and node3 to ensure that no functionality has been lost.</a:t>
            </a:r>
          </a:p>
          <a:p>
            <a:endParaRPr lang="en-US" dirty="0" smtClean="0"/>
          </a:p>
          <a:p>
            <a:r>
              <a:rPr lang="en-US" dirty="0" smtClean="0"/>
              <a:t>Instructor Note: Allow 10</a:t>
            </a:r>
            <a:r>
              <a:rPr lang="en-US" baseline="0" dirty="0" smtClean="0"/>
              <a:t>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2116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web.rb in the roles directory. </a:t>
            </a:r>
          </a:p>
          <a:p>
            <a:endParaRPr lang="en-US" dirty="0" smtClean="0"/>
          </a:p>
          <a:p>
            <a:r>
              <a:rPr lang="en-US" dirty="0" smtClean="0"/>
              <a:t>The name of the role is web. The description should be Web Server. The run list you define should contain the apache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module you</a:t>
            </a:r>
            <a:r>
              <a:rPr lang="en-US" dirty="0" smtClean="0"/>
              <a:t> will give your nodes a role to better describe them so you can configure them in a similar manner.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3257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web.rb in the roles directory. </a:t>
            </a:r>
          </a:p>
          <a:p>
            <a:endParaRPr lang="en-US" dirty="0" smtClean="0"/>
          </a:p>
          <a:p>
            <a:r>
              <a:rPr lang="en-US" dirty="0" smtClean="0"/>
              <a:t>The name of the role is web. The description should be Web Server. The run list you define should contain the apache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need to share the role with the Chef Server so upload that file. </a:t>
            </a:r>
          </a:p>
          <a:p>
            <a:endParaRPr lang="en-US" dirty="0" smtClean="0"/>
          </a:p>
          <a:p>
            <a:r>
              <a:rPr lang="en-US" dirty="0" smtClean="0"/>
              <a:t>Use the command 'knife role from file web.rb'. 'knife' knows where to look for that role to upload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75125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role can be found on the Chef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1173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specific information about the role. Specifically, does it have the run list that we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09851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node1's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596780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then set node3's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028351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with the role set</a:t>
            </a:r>
            <a:r>
              <a:rPr lang="en-US" baseline="0" dirty="0" smtClean="0"/>
              <a:t> to </a:t>
            </a:r>
            <a:r>
              <a:rPr lang="en-US" baseline="0" smtClean="0"/>
              <a:t>web.</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Point a web browser to the URL or public</a:t>
            </a:r>
            <a:r>
              <a:rPr lang="en-US" baseline="0" dirty="0" smtClean="0"/>
              <a:t> IP address of your proxy server. It should display the web page of the web server node that the proxy server is configured to serve.</a:t>
            </a:r>
            <a:endParaRPr lang="en-US" dirty="0" smtClean="0"/>
          </a:p>
          <a:p>
            <a:endParaRPr lang="en-US" dirty="0" smtClean="0"/>
          </a:p>
          <a:p>
            <a:r>
              <a:rPr lang="en-US" dirty="0" smtClean="0"/>
              <a:t>Nothing should change externally. You may see some differences in the logs as the proxy configuration file might change the order of the two entries but the end results is that our proxy server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proxy.rb.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run list defines the list of recipes that give the role its purpose. Currently the proxy role defines a single recipe - the myhaproxy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'knife role from file proxy.rb'.</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knife role from file proxy.rb.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 until this point it has been a mouthful to describe the nodes within our organization. We have two nodes, node1 and node3, that have the apache cookbook's default recipe in their run list. We have one node, node2, that has the myhaproxy cookbook's default recipe in its run list.</a:t>
            </a:r>
          </a:p>
          <a:p>
            <a:endParaRPr lang="en-US" dirty="0" smtClean="0"/>
          </a:p>
          <a:p>
            <a:r>
              <a:rPr lang="en-US" dirty="0" smtClean="0"/>
              <a:t>The Chef Server allows us to create and manage roles. A role describes a run list of recipes that are executed on the node. A role may also define new defaults or overrides for existing cookbook attribute values. Similar to what we accomplished with the wrapper cookbook.</a:t>
            </a:r>
          </a:p>
          <a:p>
            <a:endParaRPr lang="en-US" dirty="0" smtClean="0"/>
          </a:p>
          <a:p>
            <a:r>
              <a:rPr lang="en-US" dirty="0" smtClean="0"/>
              <a:t>A node may have zero or roles assigned to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97698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with the role set</a:t>
            </a:r>
            <a:r>
              <a:rPr lang="en-US" baseline="0" dirty="0" smtClean="0"/>
              <a:t> to </a:t>
            </a:r>
            <a:r>
              <a:rPr lang="en-US" baseline="0" smtClean="0"/>
              <a:t>web.</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Point a web browser to the URL or public</a:t>
            </a:r>
            <a:r>
              <a:rPr lang="en-US" baseline="0" dirty="0" smtClean="0"/>
              <a:t> IP address of your proxy server. It should display the web page of the web server node that the proxy server is configured to serve.</a:t>
            </a:r>
            <a:endParaRPr lang="en-US" dirty="0" smtClean="0"/>
          </a:p>
          <a:p>
            <a:endParaRPr lang="en-US" dirty="0" smtClean="0"/>
          </a:p>
          <a:p>
            <a:r>
              <a:rPr lang="en-US" dirty="0" smtClean="0"/>
              <a:t>Nothing should change externally. You may see some differences in the logs as the proxy configuration file might change the order of the two entries but the end results is that our proxy server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now have made it far easier to talk about our nodes. We can more casually describe a node as a 'web server' node or a 'proxy server' node. </a:t>
            </a:r>
          </a:p>
          <a:p>
            <a:endParaRPr lang="en-US" dirty="0" smtClean="0"/>
          </a:p>
          <a:p>
            <a:r>
              <a:rPr lang="en-US" dirty="0" smtClean="0"/>
              <a:t>In the future if we needed to ensure that these types of nodes needed to run additional recipes, we could return to the role file, update its run list, and then upload it to the Chef Server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063419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you assign a role to a node you do so in its run list. This allows us to configure many nodes in a similar fashion because we no longer need to re-create a long run list for each node--we simply give it a role or all the roles it needs to accomplish its desired function.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60816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create a proxy role and assign it to the run list of node2. You will also will create a web role and assign it to the run list of node1 and node3. </a:t>
            </a:r>
          </a:p>
          <a:p>
            <a:endParaRPr lang="en-US" dirty="0" smtClean="0"/>
          </a:p>
          <a:p>
            <a:r>
              <a:rPr lang="en-US" dirty="0" smtClean="0"/>
              <a:t>This is particularly powerful because we will no longer have to manage each of these identical nodes individually, instead we can make changes to the role that they share and all of the nodes that have this role will update accordingly.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4630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Return to the base of your Chef repository</a:t>
            </a:r>
            <a:r>
              <a:rPr lang="en-US" baseline="0" dirty="0" smtClean="0"/>
              <a:t> and then ru</a:t>
            </a:r>
            <a:r>
              <a:rPr lang="en-US" dirty="0" smtClean="0"/>
              <a:t>n 'knife role --help' to see the available commands. Similar to other commands, you can see that 'knife role' supports the ability to list currently-defined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7353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run 'knife role list' you can see from its lack of response that you have no roles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520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 a </a:t>
            </a:r>
            <a:r>
              <a:rPr lang="en-US" b="1" dirty="0" smtClean="0"/>
              <a:t>roles</a:t>
            </a:r>
            <a:r>
              <a:rPr lang="en-US" dirty="0" smtClean="0"/>
              <a:t> directory if necessary. If you are using the Chef Starter Kit this directory may already exist.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08805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proxy.rb.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run list defines the list of recipes that give the role its purpose. Currently the proxy role defines a single recipe - the myhaproxy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Branding">
    <p:spTree>
      <p:nvGrpSpPr>
        <p:cNvPr id="1" name=""/>
        <p:cNvGrpSpPr/>
        <p:nvPr/>
      </p:nvGrpSpPr>
      <p:grpSpPr>
        <a:xfrm>
          <a:off x="0" y="0"/>
          <a:ext cx="0" cy="0"/>
          <a:chOff x="0" y="0"/>
          <a:chExt cx="0" cy="0"/>
        </a:xfrm>
      </p:grpSpPr>
      <p:cxnSp>
        <p:nvCxnSpPr>
          <p:cNvPr id="3" name="Straight Connector 2"/>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2_Concept Title">
    <p:spTree>
      <p:nvGrpSpPr>
        <p:cNvPr id="1" name=""/>
        <p:cNvGrpSpPr/>
        <p:nvPr/>
      </p:nvGrpSpPr>
      <p:grpSpPr>
        <a:xfrm>
          <a:off x="0" y="0"/>
          <a:ext cx="0" cy="0"/>
          <a:chOff x="0" y="0"/>
          <a:chExt cx="0" cy="0"/>
        </a:xfrm>
      </p:grpSpPr>
      <p:sp>
        <p:nvSpPr>
          <p:cNvPr id="7" name="Rectangle 6"/>
          <p:cNvSpPr/>
          <p:nvPr/>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3_Concept Title">
    <p:spTree>
      <p:nvGrpSpPr>
        <p:cNvPr id="1" name=""/>
        <p:cNvGrpSpPr/>
        <p:nvPr/>
      </p:nvGrpSpPr>
      <p:grpSpPr>
        <a:xfrm>
          <a:off x="0" y="0"/>
          <a:ext cx="0" cy="0"/>
          <a:chOff x="0" y="0"/>
          <a:chExt cx="0" cy="0"/>
        </a:xfrm>
      </p:grpSpPr>
      <p:sp>
        <p:nvSpPr>
          <p:cNvPr id="7" name="Rectangle 6"/>
          <p:cNvSpPr/>
          <p:nvPr/>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p:nvPicPr>
        <p:blipFill>
          <a:blip r:embed="rId2"/>
          <a:stretch>
            <a:fillRect/>
          </a:stretch>
        </p:blipFill>
        <p:spPr>
          <a:xfrm>
            <a:off x="12258345" y="955744"/>
            <a:ext cx="3478521" cy="2802144"/>
          </a:xfrm>
          <a:prstGeom prst="rect">
            <a:avLst/>
          </a:prstGeom>
        </p:spPr>
      </p:pic>
      <p:cxnSp>
        <p:nvCxnSpPr>
          <p:cNvPr id="14" name="Straight Connector 13"/>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4_Concept Title">
    <p:spTree>
      <p:nvGrpSpPr>
        <p:cNvPr id="1" name=""/>
        <p:cNvGrpSpPr/>
        <p:nvPr/>
      </p:nvGrpSpPr>
      <p:grpSpPr>
        <a:xfrm>
          <a:off x="0" y="0"/>
          <a:ext cx="0" cy="0"/>
          <a:chOff x="0" y="0"/>
          <a:chExt cx="0" cy="0"/>
        </a:xfrm>
      </p:grpSpPr>
      <p:sp>
        <p:nvSpPr>
          <p:cNvPr id="7" name="Rectangle 6"/>
          <p:cNvSpPr/>
          <p:nvPr/>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p:nvPicPr>
        <p:blipFill>
          <a:blip r:embed="rId2"/>
          <a:stretch>
            <a:fillRect/>
          </a:stretch>
        </p:blipFill>
        <p:spPr>
          <a:xfrm>
            <a:off x="12258345" y="955744"/>
            <a:ext cx="3478521" cy="2802144"/>
          </a:xfrm>
          <a:prstGeom prst="rect">
            <a:avLst/>
          </a:prstGeom>
        </p:spPr>
      </p:pic>
      <p:cxnSp>
        <p:nvCxnSpPr>
          <p:cNvPr id="14" name="Straight Connector 13"/>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68538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1_Concept Title">
    <p:spTree>
      <p:nvGrpSpPr>
        <p:cNvPr id="1" name=""/>
        <p:cNvGrpSpPr/>
        <p:nvPr/>
      </p:nvGrpSpPr>
      <p:grpSpPr>
        <a:xfrm>
          <a:off x="0" y="0"/>
          <a:ext cx="0" cy="0"/>
          <a:chOff x="0" y="0"/>
          <a:chExt cx="0" cy="0"/>
        </a:xfrm>
      </p:grpSpPr>
      <p:sp>
        <p:nvSpPr>
          <p:cNvPr id="7" name="Rectangle 6"/>
          <p:cNvSpPr/>
          <p:nvPr/>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pic>
        <p:nvPicPr>
          <p:cNvPr id="22" name="Picture 21"/>
          <p:cNvPicPr>
            <a:picLocks noChangeAspect="1"/>
          </p:cNvPicPr>
          <p:nvPr/>
        </p:nvPicPr>
        <p:blipFill>
          <a:blip r:embed="rId2"/>
          <a:stretch>
            <a:fillRect/>
          </a:stretch>
        </p:blipFill>
        <p:spPr>
          <a:xfrm>
            <a:off x="13101851" y="955744"/>
            <a:ext cx="2635015" cy="2122653"/>
          </a:xfrm>
          <a:prstGeom prst="rect">
            <a:avLst/>
          </a:prstGeom>
        </p:spPr>
      </p:pic>
      <p:sp>
        <p:nvSpPr>
          <p:cNvPr id="11" name="object 41"/>
          <p:cNvSpPr txBox="1">
            <a:spLocks/>
          </p:cNvSpPr>
          <p:nvPr/>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29045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Motivation">
    <p:spTree>
      <p:nvGrpSpPr>
        <p:cNvPr id="1" name=""/>
        <p:cNvGrpSpPr/>
        <p:nvPr/>
      </p:nvGrpSpPr>
      <p:grpSpPr>
        <a:xfrm>
          <a:off x="0" y="0"/>
          <a:ext cx="0" cy="0"/>
          <a:chOff x="0" y="0"/>
          <a:chExt cx="0" cy="0"/>
        </a:xfrm>
      </p:grpSpPr>
      <p:sp>
        <p:nvSpPr>
          <p:cNvPr id="7" name="Rectangle 6"/>
          <p:cNvSpPr/>
          <p:nvPr/>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773675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587504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3_Blank">
    <p:spTree>
      <p:nvGrpSpPr>
        <p:cNvPr id="1" name=""/>
        <p:cNvGrpSpPr/>
        <p:nvPr/>
      </p:nvGrpSpPr>
      <p:grpSpPr>
        <a:xfrm>
          <a:off x="0" y="0"/>
          <a:ext cx="0" cy="0"/>
          <a:chOff x="0" y="0"/>
          <a:chExt cx="0" cy="0"/>
        </a:xfrm>
      </p:grpSpPr>
      <p:cxnSp>
        <p:nvCxnSpPr>
          <p:cNvPr id="2" name="Straight Connector 1"/>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147600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Bulle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wrap="none"/>
          <a:lstStyle>
            <a:lvl1pPr>
              <a:defRPr sz="5900" baseline="0"/>
            </a:lvl1pPr>
          </a:lstStyle>
          <a:p>
            <a:r>
              <a:rPr lang="en-US" dirty="0" smtClean="0"/>
              <a:t>Bullets</a:t>
            </a:r>
            <a:endParaRPr lang="en-US" dirty="0"/>
          </a:p>
        </p:txBody>
      </p:sp>
      <p:sp>
        <p:nvSpPr>
          <p:cNvPr id="5" name="Text Placeholder 4"/>
          <p:cNvSpPr>
            <a:spLocks noGrp="1"/>
          </p:cNvSpPr>
          <p:nvPr>
            <p:ph type="body" sz="quarter" idx="10"/>
          </p:nvPr>
        </p:nvSpPr>
        <p:spPr>
          <a:xfrm>
            <a:off x="609600" y="1524000"/>
            <a:ext cx="14935200" cy="7010400"/>
          </a:xfrm>
        </p:spPr>
        <p:txBody>
          <a:bodyPr>
            <a:noAutofit/>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826007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Lab  - Objective">
    <p:spTree>
      <p:nvGrpSpPr>
        <p:cNvPr id="1" name=""/>
        <p:cNvGrpSpPr/>
        <p:nvPr/>
      </p:nvGrpSpPr>
      <p:grpSpPr>
        <a:xfrm>
          <a:off x="0" y="0"/>
          <a:ext cx="0" cy="0"/>
          <a:chOff x="0" y="0"/>
          <a:chExt cx="0" cy="0"/>
        </a:xfrm>
      </p:grpSpPr>
      <p:sp>
        <p:nvSpPr>
          <p:cNvPr id="7" name="Rectangle 6"/>
          <p:cNvSpPr/>
          <p:nvPr/>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p:nvPicPr>
        <p:blipFill>
          <a:blip r:embed="rId2"/>
          <a:stretch>
            <a:fillRect/>
          </a:stretch>
        </p:blipFill>
        <p:spPr>
          <a:xfrm>
            <a:off x="13825182" y="551454"/>
            <a:ext cx="2064800" cy="2093881"/>
          </a:xfrm>
          <a:prstGeom prst="rect">
            <a:avLst/>
          </a:prstGeom>
        </p:spPr>
      </p:pic>
      <p:cxnSp>
        <p:nvCxnSpPr>
          <p:cNvPr id="10" name="Straight Connector 9"/>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Lab Title">
    <p:spTree>
      <p:nvGrpSpPr>
        <p:cNvPr id="1" name=""/>
        <p:cNvGrpSpPr/>
        <p:nvPr/>
      </p:nvGrpSpPr>
      <p:grpSpPr>
        <a:xfrm>
          <a:off x="0" y="0"/>
          <a:ext cx="0" cy="0"/>
          <a:chOff x="0" y="0"/>
          <a:chExt cx="0" cy="0"/>
        </a:xfrm>
      </p:grpSpPr>
      <p:sp>
        <p:nvSpPr>
          <p:cNvPr id="7" name="Rectangle 6"/>
          <p:cNvSpPr/>
          <p:nvPr/>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Exercise">
    <p:spTree>
      <p:nvGrpSpPr>
        <p:cNvPr id="1" name=""/>
        <p:cNvGrpSpPr/>
        <p:nvPr/>
      </p:nvGrpSpPr>
      <p:grpSpPr>
        <a:xfrm>
          <a:off x="0" y="0"/>
          <a:ext cx="0" cy="0"/>
          <a:chOff x="0" y="0"/>
          <a:chExt cx="0" cy="0"/>
        </a:xfrm>
      </p:grpSpPr>
      <p:sp>
        <p:nvSpPr>
          <p:cNvPr id="7" name="Rectangle 6"/>
          <p:cNvSpPr/>
          <p:nvPr/>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p:nvPicPr>
        <p:blipFill>
          <a:blip r:embed="rId2"/>
          <a:stretch>
            <a:fillRect/>
          </a:stretch>
        </p:blipFill>
        <p:spPr>
          <a:xfrm>
            <a:off x="13583496" y="482873"/>
            <a:ext cx="2007985" cy="2007985"/>
          </a:xfrm>
          <a:prstGeom prst="rect">
            <a:avLst/>
          </a:prstGeom>
        </p:spPr>
      </p:pic>
      <p:cxnSp>
        <p:nvCxnSpPr>
          <p:cNvPr id="8" name="Straight Connector 7"/>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Version Control">
    <p:spTree>
      <p:nvGrpSpPr>
        <p:cNvPr id="1" name=""/>
        <p:cNvGrpSpPr/>
        <p:nvPr/>
      </p:nvGrpSpPr>
      <p:grpSpPr>
        <a:xfrm>
          <a:off x="0" y="0"/>
          <a:ext cx="0" cy="0"/>
          <a:chOff x="0" y="0"/>
          <a:chExt cx="0" cy="0"/>
        </a:xfrm>
      </p:grpSpPr>
      <p:sp>
        <p:nvSpPr>
          <p:cNvPr id="7" name="Rectangle 6"/>
          <p:cNvSpPr/>
          <p:nvPr/>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p:nvPicPr>
        <p:blipFill>
          <a:blip r:embed="rId2"/>
          <a:stretch>
            <a:fillRect/>
          </a:stretch>
        </p:blipFill>
        <p:spPr>
          <a:xfrm>
            <a:off x="13170632" y="298921"/>
            <a:ext cx="2608891" cy="3478521"/>
          </a:xfrm>
          <a:prstGeom prst="rect">
            <a:avLst/>
          </a:prstGeom>
        </p:spPr>
      </p:pic>
      <p:cxnSp>
        <p:nvCxnSpPr>
          <p:cNvPr id="8" name="Straight Connector 7"/>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iscussion">
    <p:spTree>
      <p:nvGrpSpPr>
        <p:cNvPr id="1" name=""/>
        <p:cNvGrpSpPr/>
        <p:nvPr/>
      </p:nvGrpSpPr>
      <p:grpSpPr>
        <a:xfrm>
          <a:off x="0" y="0"/>
          <a:ext cx="0" cy="0"/>
          <a:chOff x="0" y="0"/>
          <a:chExt cx="0" cy="0"/>
        </a:xfrm>
      </p:grpSpPr>
      <p:sp>
        <p:nvSpPr>
          <p:cNvPr id="8" name="Rectangle 7"/>
          <p:cNvSpPr/>
          <p:nvPr/>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3" Type="http://schemas.openxmlformats.org/officeDocument/2006/relationships/image" Target="../media/image12.emf"/><Relationship Id="rId4" Type="http://schemas.openxmlformats.org/officeDocument/2006/relationships/image" Target="../media/image13.emf"/><Relationship Id="rId5" Type="http://schemas.openxmlformats.org/officeDocument/2006/relationships/image" Target="../media/image14.emf"/><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5" Type="http://schemas.openxmlformats.org/officeDocument/2006/relationships/image" Target="../media/image17.emf"/><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image" Target="../media/image18.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Roles</a:t>
            </a:r>
            <a:endParaRPr lang="en-US" dirty="0"/>
          </a:p>
        </p:txBody>
      </p:sp>
      <p:sp>
        <p:nvSpPr>
          <p:cNvPr id="3" name="Subtitle 2"/>
          <p:cNvSpPr>
            <a:spLocks noGrp="1"/>
          </p:cNvSpPr>
          <p:nvPr>
            <p:ph type="subTitle" idx="1"/>
          </p:nvPr>
        </p:nvSpPr>
        <p:spPr bwMode="auto"/>
        <p:txBody>
          <a:bodyPr/>
          <a:lstStyle/>
          <a:p>
            <a:r>
              <a:rPr lang="en-US" dirty="0" smtClean="0"/>
              <a:t>Giving your Nodes a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239546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latin typeface="Courier New" panose="02070309020205020404" pitchFamily="49" charset="0"/>
                <a:cs typeface="Courier New" panose="02070309020205020404" pitchFamily="49" charset="0"/>
              </a:rPr>
              <a:t>Updated Role proxy!</a:t>
            </a:r>
          </a:p>
        </p:txBody>
      </p:sp>
      <p:sp>
        <p:nvSpPr>
          <p:cNvPr id="3" name="Title 2"/>
          <p:cNvSpPr>
            <a:spLocks noGrp="1"/>
          </p:cNvSpPr>
          <p:nvPr>
            <p:ph type="title"/>
          </p:nvPr>
        </p:nvSpPr>
        <p:spPr/>
        <p:txBody>
          <a:bodyPr/>
          <a:lstStyle/>
          <a:p>
            <a:r>
              <a:rPr lang="en-US" dirty="0"/>
              <a:t>GE: </a:t>
            </a:r>
            <a:r>
              <a:rPr lang="en-US" dirty="0" smtClean="0"/>
              <a:t>Upload </a:t>
            </a:r>
            <a:r>
              <a:rPr lang="en-US" dirty="0"/>
              <a:t>it to the Chef Server</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proxy.rb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028356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936522"/>
          </a:xfrm>
        </p:spPr>
        <p:txBody>
          <a:bodyPr/>
          <a:lstStyle/>
          <a:p>
            <a:r>
              <a:rPr lang="en-US" dirty="0">
                <a:latin typeface="Courier New" panose="02070309020205020404" pitchFamily="49" charset="0"/>
                <a:cs typeface="Courier New" panose="02070309020205020404" pitchFamily="49" charset="0"/>
              </a:rPr>
              <a:t>proxy</a:t>
            </a:r>
          </a:p>
        </p:txBody>
      </p:sp>
      <p:sp>
        <p:nvSpPr>
          <p:cNvPr id="3" name="Title 2"/>
          <p:cNvSpPr>
            <a:spLocks noGrp="1"/>
          </p:cNvSpPr>
          <p:nvPr>
            <p:ph type="title"/>
          </p:nvPr>
        </p:nvSpPr>
        <p:spPr/>
        <p:txBody>
          <a:bodyPr/>
          <a:lstStyle/>
          <a:p>
            <a:r>
              <a:rPr lang="en-US" dirty="0"/>
              <a:t>GE: </a:t>
            </a:r>
            <a:r>
              <a:rPr lang="en-US" dirty="0" smtClean="0"/>
              <a:t>Validate Chef Server Received It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66946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80785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Proxy Server</a:t>
            </a: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proxy</a:t>
            </a: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recipe[myhaproxy]</a:t>
            </a:r>
          </a:p>
        </p:txBody>
      </p:sp>
      <p:sp>
        <p:nvSpPr>
          <p:cNvPr id="3" name="Title 2"/>
          <p:cNvSpPr>
            <a:spLocks noGrp="1"/>
          </p:cNvSpPr>
          <p:nvPr>
            <p:ph type="title"/>
          </p:nvPr>
        </p:nvSpPr>
        <p:spPr/>
        <p:txBody>
          <a:bodyPr/>
          <a:lstStyle/>
          <a:p>
            <a:r>
              <a:rPr lang="en-US" dirty="0" smtClean="0"/>
              <a:t>GE: View Details of the Role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proxy</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172115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 NODE COMMANDS **</a:t>
            </a:r>
          </a:p>
          <a:p>
            <a:r>
              <a:rPr lang="en-US" dirty="0">
                <a:latin typeface="Courier New" panose="02070309020205020404" pitchFamily="49" charset="0"/>
                <a:cs typeface="Courier New" panose="02070309020205020404" pitchFamily="49" charset="0"/>
              </a:rPr>
              <a:t>knife node bulk delete REGEX (options)</a:t>
            </a:r>
          </a:p>
          <a:p>
            <a:r>
              <a:rPr lang="en-US" dirty="0">
                <a:latin typeface="Courier New" panose="02070309020205020404" pitchFamily="49" charset="0"/>
                <a:cs typeface="Courier New" panose="02070309020205020404" pitchFamily="49" charset="0"/>
              </a:rPr>
              <a:t>knife node create NODE (options)</a:t>
            </a:r>
          </a:p>
          <a:p>
            <a:r>
              <a:rPr lang="en-US" dirty="0">
                <a:latin typeface="Courier New" panose="02070309020205020404" pitchFamily="49" charset="0"/>
                <a:cs typeface="Courier New" panose="02070309020205020404" pitchFamily="49" charset="0"/>
              </a:rPr>
              <a:t>knife node delete NODE (options)</a:t>
            </a:r>
          </a:p>
          <a:p>
            <a:r>
              <a:rPr lang="en-US" dirty="0">
                <a:latin typeface="Courier New" panose="02070309020205020404" pitchFamily="49" charset="0"/>
                <a:cs typeface="Courier New" panose="02070309020205020404" pitchFamily="49" charset="0"/>
              </a:rPr>
              <a:t>knife node edit NODE (options)</a:t>
            </a:r>
          </a:p>
          <a:p>
            <a:r>
              <a:rPr lang="en-US" dirty="0">
                <a:latin typeface="Courier New" panose="02070309020205020404" pitchFamily="49" charset="0"/>
                <a:cs typeface="Courier New" panose="02070309020205020404" pitchFamily="49" charset="0"/>
              </a:rPr>
              <a:t>knife node environment set NODE ENVIRONMENT</a:t>
            </a:r>
          </a:p>
          <a:p>
            <a:r>
              <a:rPr lang="en-US" dirty="0">
                <a:latin typeface="Courier New" panose="02070309020205020404" pitchFamily="49" charset="0"/>
                <a:cs typeface="Courier New" panose="02070309020205020404" pitchFamily="49" charset="0"/>
              </a:rPr>
              <a:t>knife node from file FILE (options)</a:t>
            </a:r>
          </a:p>
          <a:p>
            <a:r>
              <a:rPr lang="en-US" dirty="0">
                <a:latin typeface="Courier New" panose="02070309020205020404" pitchFamily="49" charset="0"/>
                <a:cs typeface="Courier New" panose="02070309020205020404" pitchFamily="49" charset="0"/>
              </a:rPr>
              <a:t>knife node list (options)</a:t>
            </a:r>
          </a:p>
          <a:p>
            <a:r>
              <a:rPr lang="en-US" dirty="0">
                <a:latin typeface="Courier New" panose="02070309020205020404" pitchFamily="49" charset="0"/>
                <a:cs typeface="Courier New" panose="02070309020205020404" pitchFamily="49" charset="0"/>
              </a:rPr>
              <a:t>knife node run_list add [NODE] [ENTRY[,ENTRY]] (options)</a:t>
            </a:r>
          </a:p>
          <a:p>
            <a:r>
              <a:rPr lang="en-US" dirty="0">
                <a:latin typeface="Courier New" panose="02070309020205020404" pitchFamily="49" charset="0"/>
                <a:cs typeface="Courier New" panose="02070309020205020404" pitchFamily="49" charset="0"/>
              </a:rPr>
              <a:t>knife node run_list remove [NODE] [ENTRY[,ENTRY]] (options)</a:t>
            </a:r>
          </a:p>
          <a:p>
            <a:r>
              <a:rPr lang="en-US" dirty="0">
                <a:latin typeface="Courier New" panose="02070309020205020404" pitchFamily="49" charset="0"/>
                <a:cs typeface="Courier New" panose="02070309020205020404" pitchFamily="49" charset="0"/>
              </a:rPr>
              <a:t>knife node run_list set NODE ENTRIES (options)</a:t>
            </a:r>
          </a:p>
          <a:p>
            <a:r>
              <a:rPr lang="en-US" dirty="0">
                <a:latin typeface="Courier New" panose="02070309020205020404" pitchFamily="49" charset="0"/>
                <a:cs typeface="Courier New" panose="02070309020205020404" pitchFamily="49" charset="0"/>
              </a:rPr>
              <a:t>knife node show NODE (options)</a:t>
            </a:r>
          </a:p>
        </p:txBody>
      </p:sp>
      <p:sp>
        <p:nvSpPr>
          <p:cNvPr id="3" name="Title 2"/>
          <p:cNvSpPr>
            <a:spLocks noGrp="1"/>
          </p:cNvSpPr>
          <p:nvPr>
            <p:ph type="title"/>
          </p:nvPr>
        </p:nvSpPr>
        <p:spPr/>
        <p:txBody>
          <a:bodyPr>
            <a:normAutofit fontScale="90000"/>
          </a:bodyPr>
          <a:lstStyle/>
          <a:p>
            <a:r>
              <a:rPr lang="en-US" dirty="0" smtClean="0"/>
              <a:t>GE</a:t>
            </a:r>
            <a:r>
              <a:rPr lang="en-US" dirty="0"/>
              <a:t>: Run </a:t>
            </a:r>
            <a:r>
              <a:rPr lang="en-US" dirty="0" smtClean="0"/>
              <a:t>'</a:t>
            </a:r>
            <a:r>
              <a:rPr lang="en-US" dirty="0" smtClean="0">
                <a:cs typeface="Courier New" panose="02070309020205020404" pitchFamily="49" charset="0"/>
              </a:rPr>
              <a:t>knife </a:t>
            </a:r>
            <a:r>
              <a:rPr lang="en-US" dirty="0">
                <a:cs typeface="Courier New" panose="02070309020205020404" pitchFamily="49" charset="0"/>
              </a:rPr>
              <a:t>node --</a:t>
            </a:r>
            <a:r>
              <a:rPr lang="en-US" dirty="0" smtClean="0">
                <a:cs typeface="Courier New" panose="02070309020205020404" pitchFamily="49" charset="0"/>
              </a:rPr>
              <a:t>help'</a:t>
            </a:r>
            <a:r>
              <a:rPr lang="en-US" dirty="0">
                <a:latin typeface="Courier New" panose="02070309020205020404" pitchFamily="49" charset="0"/>
                <a:cs typeface="Courier New" panose="02070309020205020404" pitchFamily="49" charset="0"/>
              </a:rPr>
              <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lstStyle/>
          <a:p>
            <a:r>
              <a:rPr lang="en-US" dirty="0">
                <a:latin typeface="Courier New" panose="02070309020205020404" pitchFamily="49" charset="0"/>
                <a:cs typeface="Courier New" panose="02070309020205020404" pitchFamily="49" charset="0"/>
              </a:rPr>
              <a:t>$ knife </a:t>
            </a:r>
            <a:r>
              <a:rPr lang="en-US" dirty="0" smtClean="0">
                <a:latin typeface="Courier New" panose="02070309020205020404" pitchFamily="49" charset="0"/>
                <a:cs typeface="Courier New" panose="02070309020205020404" pitchFamily="49" charset="0"/>
              </a:rPr>
              <a:t>node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591111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574475"/>
          </a:xfrm>
        </p:spPr>
        <p:txBody>
          <a:bodyPr/>
          <a:lstStyle/>
          <a:p>
            <a:r>
              <a:rPr lang="en-US" dirty="0" smtClean="0">
                <a:latin typeface="Courier New" panose="02070309020205020404" pitchFamily="49" charset="0"/>
                <a:cs typeface="Courier New" panose="02070309020205020404" pitchFamily="49" charset="0"/>
              </a:rPr>
              <a:t>node3:</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run_list: role[proxy]</a:t>
            </a:r>
          </a:p>
        </p:txBody>
      </p:sp>
      <p:sp>
        <p:nvSpPr>
          <p:cNvPr id="3" name="Title 2"/>
          <p:cNvSpPr>
            <a:spLocks noGrp="1"/>
          </p:cNvSpPr>
          <p:nvPr>
            <p:ph type="title"/>
          </p:nvPr>
        </p:nvSpPr>
        <p:spPr/>
        <p:txBody>
          <a:bodyPr>
            <a:normAutofit/>
          </a:bodyPr>
          <a:lstStyle/>
          <a:p>
            <a:r>
              <a:rPr lang="en-US" dirty="0"/>
              <a:t>GE: </a:t>
            </a:r>
            <a:r>
              <a:rPr lang="en-US" dirty="0" smtClean="0"/>
              <a:t>Set the Proxy Role to node3</a:t>
            </a:r>
            <a:endParaRPr lang="en-US" dirty="0"/>
          </a:p>
        </p:txBody>
      </p:sp>
      <p:sp>
        <p:nvSpPr>
          <p:cNvPr id="4" name="Text Placeholder 3"/>
          <p:cNvSpPr>
            <a:spLocks noGrp="1"/>
          </p:cNvSpPr>
          <p:nvPr>
            <p:ph type="body" sz="quarter" idx="11"/>
          </p:nvPr>
        </p:nvSpPr>
        <p:spPr/>
        <p:txBody>
          <a:bodyPr/>
          <a:lstStyle/>
          <a:p>
            <a:r>
              <a:rPr lang="en-US" dirty="0">
                <a:latin typeface="Courier New" panose="02070309020205020404" pitchFamily="49" charset="0"/>
                <a:cs typeface="Courier New" panose="02070309020205020404" pitchFamily="49" charset="0"/>
              </a:rPr>
              <a:t>$ knife node run_list set </a:t>
            </a:r>
            <a:r>
              <a:rPr lang="en-US" dirty="0" smtClean="0">
                <a:latin typeface="Courier New" panose="02070309020205020404" pitchFamily="49" charset="0"/>
                <a:cs typeface="Courier New" panose="02070309020205020404" pitchFamily="49" charset="0"/>
              </a:rPr>
              <a:t>node3 </a:t>
            </a:r>
            <a:r>
              <a:rPr lang="en-US" dirty="0">
                <a:latin typeface="Courier New" panose="02070309020205020404" pitchFamily="49" charset="0"/>
                <a:cs typeface="Courier New" panose="02070309020205020404" pitchFamily="49" charset="0"/>
              </a:rPr>
              <a:t>"role[proxy]"</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812366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sz="2000" dirty="0">
                <a:latin typeface="Courier New" panose="02070309020205020404" pitchFamily="49" charset="0"/>
                <a:cs typeface="Courier New" panose="02070309020205020404" pitchFamily="49" charset="0"/>
              </a:rPr>
              <a:t>Node Name:   node3</a:t>
            </a:r>
          </a:p>
          <a:p>
            <a:r>
              <a:rPr lang="en-US" sz="2000" dirty="0">
                <a:latin typeface="Courier New" panose="02070309020205020404" pitchFamily="49" charset="0"/>
                <a:cs typeface="Courier New" panose="02070309020205020404" pitchFamily="49" charset="0"/>
              </a:rPr>
              <a:t>Environment: _default</a:t>
            </a:r>
          </a:p>
          <a:p>
            <a:r>
              <a:rPr lang="en-US" sz="2000" dirty="0">
                <a:latin typeface="Courier New" panose="02070309020205020404" pitchFamily="49" charset="0"/>
                <a:cs typeface="Courier New" panose="02070309020205020404" pitchFamily="49" charset="0"/>
              </a:rPr>
              <a:t>FQDN:        ip-172-31-29-217.ec2.internal</a:t>
            </a:r>
          </a:p>
          <a:p>
            <a:r>
              <a:rPr lang="en-US" sz="2000" dirty="0">
                <a:latin typeface="Courier New" panose="02070309020205020404" pitchFamily="49" charset="0"/>
                <a:cs typeface="Courier New" panose="02070309020205020404" pitchFamily="49" charset="0"/>
              </a:rPr>
              <a:t>IP:          54.88.169.195</a:t>
            </a:r>
          </a:p>
          <a:p>
            <a:r>
              <a:rPr lang="en-US" sz="2000" dirty="0">
                <a:latin typeface="Courier New" panose="02070309020205020404" pitchFamily="49" charset="0"/>
                <a:cs typeface="Courier New" panose="02070309020205020404" pitchFamily="49" charset="0"/>
              </a:rPr>
              <a:t>Run List:    role[proxy]</a:t>
            </a:r>
          </a:p>
          <a:p>
            <a:r>
              <a:rPr lang="en-US" sz="2000" dirty="0">
                <a:latin typeface="Courier New" panose="02070309020205020404" pitchFamily="49" charset="0"/>
                <a:cs typeface="Courier New" panose="02070309020205020404" pitchFamily="49" charset="0"/>
              </a:rPr>
              <a:t>Roles:</a:t>
            </a:r>
          </a:p>
          <a:p>
            <a:r>
              <a:rPr lang="en-US" sz="2000" dirty="0">
                <a:latin typeface="Courier New" panose="02070309020205020404" pitchFamily="49" charset="0"/>
                <a:cs typeface="Courier New" panose="02070309020205020404" pitchFamily="49" charset="0"/>
              </a:rPr>
              <a:t>Recipes:     </a:t>
            </a:r>
            <a:r>
              <a:rPr lang="en-US" sz="2000" dirty="0" err="1">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::default</a:t>
            </a:r>
          </a:p>
          <a:p>
            <a:r>
              <a:rPr lang="en-US" sz="2000" dirty="0">
                <a:latin typeface="Courier New" panose="02070309020205020404" pitchFamily="49" charset="0"/>
                <a:cs typeface="Courier New" panose="02070309020205020404" pitchFamily="49" charset="0"/>
              </a:rPr>
              <a:t>Platform:    centos 6.7</a:t>
            </a:r>
          </a:p>
          <a:p>
            <a:r>
              <a:rPr lang="en-US" sz="2000"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normAutofit/>
          </a:bodyPr>
          <a:lstStyle/>
          <a:p>
            <a:r>
              <a:rPr lang="en-US" dirty="0" smtClean="0"/>
              <a:t>GE: Verify the Run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node3</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990526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ec2-54-88-169-195.compute-1.amazonaws.com Starting Chef Client, version 12.4.4</a:t>
            </a:r>
          </a:p>
          <a:p>
            <a:r>
              <a:rPr lang="en-US" sz="2200" dirty="0">
                <a:latin typeface="Courier New" panose="02070309020205020404" pitchFamily="49" charset="0"/>
                <a:cs typeface="Courier New" panose="02070309020205020404" pitchFamily="49" charset="0"/>
              </a:rPr>
              <a:t>ec2-54-88-169-195.compute-1.amazonaws.com resolving cookbooks for run list: ["</a:t>
            </a:r>
            <a:r>
              <a:rPr lang="en-US" sz="2200" dirty="0" err="1">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ec2-54-88-169-195.compute-1.amazonaws.com Synchronizing Cookbooks:</a:t>
            </a:r>
          </a:p>
          <a:p>
            <a:r>
              <a:rPr lang="en-US" sz="2200" dirty="0">
                <a:latin typeface="Courier New" panose="02070309020205020404" pitchFamily="49" charset="0"/>
                <a:cs typeface="Courier New" panose="02070309020205020404" pitchFamily="49" charset="0"/>
              </a:rPr>
              <a:t>ec2-54-88-169-195.compute-1.amazonaws.com   - </a:t>
            </a:r>
            <a:r>
              <a:rPr lang="en-US" sz="2200" dirty="0" err="1">
                <a:latin typeface="Courier New" panose="02070309020205020404" pitchFamily="49" charset="0"/>
                <a:cs typeface="Courier New" panose="02070309020205020404" pitchFamily="49" charset="0"/>
              </a:rPr>
              <a:t>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ec2-54-88-169-195.compute-1.amazonaws.com   - apache</a:t>
            </a:r>
          </a:p>
          <a:p>
            <a:r>
              <a:rPr lang="en-US" sz="2200" dirty="0">
                <a:latin typeface="Courier New" panose="02070309020205020404" pitchFamily="49" charset="0"/>
                <a:cs typeface="Courier New" panose="02070309020205020404" pitchFamily="49" charset="0"/>
              </a:rPr>
              <a:t>ec2-54-88-169-195.compute-1.amazonaws.com Compiling Cookbooks...</a:t>
            </a:r>
          </a:p>
          <a:p>
            <a:r>
              <a:rPr lang="en-US" sz="2200" dirty="0">
                <a:latin typeface="Courier New" panose="02070309020205020404" pitchFamily="49" charset="0"/>
                <a:cs typeface="Courier New" panose="02070309020205020404" pitchFamily="49" charset="0"/>
              </a:rPr>
              <a:t>ec2-54-88-169-195.compute-1.amazonaws.com Converging 3 resources</a:t>
            </a:r>
          </a:p>
          <a:p>
            <a:r>
              <a:rPr lang="en-US" sz="2200" dirty="0">
                <a:latin typeface="Courier New" panose="02070309020205020404" pitchFamily="49" charset="0"/>
                <a:cs typeface="Courier New" panose="02070309020205020404" pitchFamily="49" charset="0"/>
              </a:rPr>
              <a:t>ec2-54-88-169-195.compute-1.amazonaws.com Recipe: </a:t>
            </a:r>
            <a:r>
              <a:rPr lang="en-US" sz="2200" dirty="0" err="1">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::default</a:t>
            </a:r>
          </a:p>
          <a:p>
            <a:r>
              <a:rPr lang="en-US" sz="2200" dirty="0">
                <a:latin typeface="Courier New" panose="02070309020205020404" pitchFamily="49" charset="0"/>
                <a:cs typeface="Courier New" panose="02070309020205020404" pitchFamily="49" charset="0"/>
              </a:rPr>
              <a:t>ec2-54-88-169-195.compute-1.amazonaws.com   * </a:t>
            </a:r>
            <a:r>
              <a:rPr lang="en-US" sz="2200" dirty="0" err="1">
                <a:latin typeface="Courier New" panose="02070309020205020404" pitchFamily="49" charset="0"/>
                <a:cs typeface="Courier New" panose="02070309020205020404" pitchFamily="49" charset="0"/>
              </a:rPr>
              <a:t>yum_package</a:t>
            </a:r>
            <a:r>
              <a:rPr lang="en-US" sz="2200" dirty="0">
                <a:latin typeface="Courier New" panose="02070309020205020404" pitchFamily="49" charset="0"/>
                <a:cs typeface="Courier New" panose="02070309020205020404" pitchFamily="49" charset="0"/>
              </a:rPr>
              <a:t>[</a:t>
            </a:r>
            <a:r>
              <a:rPr lang="en-US" sz="2200" dirty="0" err="1">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 action install (up to date</a:t>
            </a:r>
            <a:r>
              <a:rPr lang="en-US" sz="2200" dirty="0" smtClean="0">
                <a:latin typeface="Courier New" panose="02070309020205020404" pitchFamily="49" charset="0"/>
                <a:cs typeface="Courier New" panose="02070309020205020404" pitchFamily="49" charset="0"/>
              </a:rPr>
              <a:t>)</a:t>
            </a:r>
          </a:p>
          <a:p>
            <a:r>
              <a:rPr lang="en-US" sz="2200" dirty="0" smtClean="0">
                <a:latin typeface="Courier New" panose="02070309020205020404" pitchFamily="49" charset="0"/>
                <a:cs typeface="Courier New" panose="02070309020205020404" pitchFamily="49" charset="0"/>
              </a:rPr>
              <a:t>...</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Converge All </a:t>
            </a:r>
            <a:r>
              <a:rPr lang="en-US" smtClean="0"/>
              <a:t>the Proxy Nodes</a:t>
            </a:r>
            <a:endParaRPr lang="en-US" dirty="0"/>
          </a:p>
        </p:txBody>
      </p:sp>
      <p:sp>
        <p:nvSpPr>
          <p:cNvPr id="4" name="Text Placeholder 3"/>
          <p:cNvSpPr>
            <a:spLocks noGrp="1"/>
          </p:cNvSpPr>
          <p:nvPr>
            <p:ph type="body" sz="quarter" idx="11"/>
          </p:nvPr>
        </p:nvSpPr>
        <p:spPr/>
        <p:txBody>
          <a:bodyPr/>
          <a:lstStyle/>
          <a:p>
            <a:r>
              <a:rPr lang="en-US" sz="3200" dirty="0" smtClean="0">
                <a:latin typeface="Courier New" panose="02070309020205020404" pitchFamily="49" charset="0"/>
                <a:cs typeface="Courier New" panose="02070309020205020404" pitchFamily="49" charset="0"/>
              </a:rPr>
              <a:t>$ knife </a:t>
            </a:r>
            <a:r>
              <a:rPr lang="en-US" sz="3200" dirty="0" err="1" smtClean="0">
                <a:latin typeface="Courier New" panose="02070309020205020404" pitchFamily="49" charset="0"/>
                <a:cs typeface="Courier New" panose="02070309020205020404" pitchFamily="49" charset="0"/>
              </a:rPr>
              <a:t>ssh</a:t>
            </a:r>
            <a:r>
              <a:rPr lang="en-US" sz="3200" dirty="0" smtClean="0">
                <a:latin typeface="Courier New" panose="02070309020205020404" pitchFamily="49" charset="0"/>
                <a:cs typeface="Courier New" panose="02070309020205020404" pitchFamily="49" charset="0"/>
              </a:rPr>
              <a:t> "</a:t>
            </a:r>
            <a:r>
              <a:rPr lang="en-US" sz="3200" dirty="0" err="1" smtClean="0">
                <a:latin typeface="Courier New" panose="02070309020205020404" pitchFamily="49" charset="0"/>
                <a:cs typeface="Courier New" panose="02070309020205020404" pitchFamily="49" charset="0"/>
              </a:rPr>
              <a:t>role:proxy</a:t>
            </a:r>
            <a:r>
              <a:rPr lang="en-US" sz="3200" dirty="0" smtClean="0">
                <a:latin typeface="Courier New" panose="02070309020205020404" pitchFamily="49" charset="0"/>
                <a:cs typeface="Courier New" panose="02070309020205020404" pitchFamily="49" charset="0"/>
              </a:rPr>
              <a:t>" -x USER -P 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4220735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72319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Define a Web Role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Create a role named 'web' that has the run list 'recipe[apache]'</a:t>
            </a:r>
          </a:p>
          <a:p>
            <a:pPr marL="609585" indent="-609585">
              <a:lnSpc>
                <a:spcPct val="120000"/>
              </a:lnSpc>
              <a:buFont typeface="Wingdings" charset="2"/>
              <a:buChar char="q"/>
            </a:pPr>
            <a:r>
              <a:rPr lang="en-US" dirty="0" smtClean="0"/>
              <a:t>Set node1's run list to be "role[web]"</a:t>
            </a:r>
          </a:p>
          <a:p>
            <a:pPr marL="609585" indent="-609585">
              <a:lnSpc>
                <a:spcPct val="120000"/>
              </a:lnSpc>
              <a:buFont typeface="Wingdings" charset="2"/>
              <a:buChar char="q"/>
            </a:pPr>
            <a:r>
              <a:rPr lang="en-US" dirty="0" smtClean="0"/>
              <a:t>Set node2's run list to be "role[web]"</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593543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3200" dirty="0" smtClean="0">
                <a:latin typeface="Courier New" panose="02070309020205020404" pitchFamily="49" charset="0"/>
                <a:cs typeface="Courier New" panose="02070309020205020404" pitchFamily="49" charset="0"/>
              </a:rPr>
              <a:t>name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web</a:t>
            </a:r>
            <a:r>
              <a:rPr lang="uk-UA" sz="3200" dirty="0" smtClean="0">
                <a:latin typeface="Courier New" panose="02070309020205020404" pitchFamily="49" charset="0"/>
                <a:cs typeface="Courier New" panose="02070309020205020404" pitchFamily="49" charset="0"/>
              </a:rPr>
              <a:t>'</a:t>
            </a:r>
            <a:endParaRPr lang="en-US" sz="3200" dirty="0" smtClean="0">
              <a:latin typeface="Courier New" panose="02070309020205020404" pitchFamily="49" charset="0"/>
              <a:cs typeface="Courier New" panose="02070309020205020404" pitchFamily="49" charset="0"/>
            </a:endParaRPr>
          </a:p>
          <a:p>
            <a:r>
              <a:rPr lang="en-US" sz="3200" dirty="0" smtClean="0">
                <a:latin typeface="Courier New" panose="02070309020205020404" pitchFamily="49" charset="0"/>
                <a:cs typeface="Courier New" panose="02070309020205020404" pitchFamily="49" charset="0"/>
              </a:rPr>
              <a:t>description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Web Server</a:t>
            </a:r>
            <a:r>
              <a:rPr lang="uk-UA" sz="3200" dirty="0" smtClean="0">
                <a:latin typeface="Courier New" panose="02070309020205020404" pitchFamily="49" charset="0"/>
                <a:cs typeface="Courier New" panose="02070309020205020404" pitchFamily="49" charset="0"/>
              </a:rPr>
              <a:t>'</a:t>
            </a:r>
            <a:endParaRPr lang="en-US" sz="3200" dirty="0" smtClean="0">
              <a:latin typeface="Courier New" panose="02070309020205020404" pitchFamily="49" charset="0"/>
              <a:cs typeface="Courier New" panose="02070309020205020404" pitchFamily="49" charset="0"/>
            </a:endParaRPr>
          </a:p>
          <a:p>
            <a:r>
              <a:rPr lang="en-US" sz="3200" dirty="0" err="1">
                <a:latin typeface="Courier New" panose="02070309020205020404" pitchFamily="49" charset="0"/>
                <a:cs typeface="Courier New" panose="02070309020205020404" pitchFamily="49" charset="0"/>
              </a:rPr>
              <a:t>run_list</a:t>
            </a:r>
            <a:r>
              <a:rPr lang="en-US" sz="3200" dirty="0">
                <a:latin typeface="Courier New" panose="02070309020205020404" pitchFamily="49" charset="0"/>
                <a:cs typeface="Courier New" panose="02070309020205020404" pitchFamily="49" charset="0"/>
              </a:rPr>
              <a:t> </a:t>
            </a:r>
            <a:r>
              <a:rPr lang="uk-UA" sz="3200" dirty="0">
                <a:latin typeface="Courier New" panose="02070309020205020404" pitchFamily="49" charset="0"/>
                <a:cs typeface="Courier New" panose="02070309020205020404" pitchFamily="49" charset="0"/>
              </a:rPr>
              <a:t>'</a:t>
            </a:r>
            <a:r>
              <a:rPr lang="en-US" sz="3200" dirty="0">
                <a:latin typeface="Courier New" panose="02070309020205020404" pitchFamily="49" charset="0"/>
                <a:cs typeface="Courier New" panose="02070309020205020404" pitchFamily="49" charset="0"/>
              </a:rPr>
              <a:t>recipe[apache]</a:t>
            </a:r>
            <a:r>
              <a:rPr lang="uk-UA" sz="3200" dirty="0" smtClean="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p:txBody>
      </p:sp>
      <p:sp>
        <p:nvSpPr>
          <p:cNvPr id="15" name="Text Placeholder 14"/>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~/chef-repo/roles</a:t>
            </a:r>
            <a:r>
              <a:rPr lang="en-US"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12323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Assign roles to nodes so you can better describe them and configure them in a similar </a:t>
            </a:r>
            <a:r>
              <a:rPr lang="en-US" dirty="0" smtClean="0"/>
              <a:t>manner.</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180564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 Attributes</a:t>
            </a:r>
            <a:endParaRPr lang="en-US" dirty="0"/>
          </a:p>
        </p:txBody>
      </p:sp>
      <p:sp>
        <p:nvSpPr>
          <p:cNvPr id="3" name="Subtitle 2"/>
          <p:cNvSpPr>
            <a:spLocks noGrp="1"/>
          </p:cNvSpPr>
          <p:nvPr>
            <p:ph type="subTitle" idx="1"/>
          </p:nvPr>
        </p:nvSpPr>
        <p:spPr>
          <a:xfrm>
            <a:off x="3013753" y="3505071"/>
            <a:ext cx="10974132" cy="3329838"/>
          </a:xfrm>
        </p:spPr>
        <p:txBody>
          <a:bodyPr/>
          <a:lstStyle/>
          <a:p>
            <a:r>
              <a:rPr lang="en-US" dirty="0" smtClean="0"/>
              <a:t>If an attribute is set in a cookbook, and is also set in a role, then the role value wins!</a:t>
            </a:r>
          </a:p>
          <a:p>
            <a:endParaRPr lang="en-US" dirty="0"/>
          </a:p>
          <a:p>
            <a:r>
              <a:rPr lang="en-US" dirty="0" smtClean="0"/>
              <a:t>Lets set apache to listen on </a:t>
            </a:r>
            <a:r>
              <a:rPr lang="en-US" dirty="0" err="1" smtClean="0"/>
              <a:t>tcp</a:t>
            </a:r>
            <a:r>
              <a:rPr lang="en-US" dirty="0" smtClean="0"/>
              <a:t>/8181 instead of </a:t>
            </a:r>
            <a:r>
              <a:rPr lang="en-US" dirty="0" err="1" smtClean="0"/>
              <a:t>tcp</a:t>
            </a:r>
            <a:r>
              <a:rPr lang="en-US" dirty="0" smtClean="0"/>
              <a:t>/8080 via the role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440179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3200" dirty="0" smtClean="0">
                <a:latin typeface="Courier New" panose="02070309020205020404" pitchFamily="49" charset="0"/>
                <a:cs typeface="Courier New" panose="02070309020205020404" pitchFamily="49" charset="0"/>
              </a:rPr>
              <a:t>name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web</a:t>
            </a:r>
            <a:r>
              <a:rPr lang="uk-UA" sz="3200" dirty="0" smtClean="0">
                <a:latin typeface="Courier New" panose="02070309020205020404" pitchFamily="49" charset="0"/>
                <a:cs typeface="Courier New" panose="02070309020205020404" pitchFamily="49" charset="0"/>
              </a:rPr>
              <a:t>'</a:t>
            </a:r>
            <a:endParaRPr lang="en-US" sz="3200" dirty="0" smtClean="0">
              <a:latin typeface="Courier New" panose="02070309020205020404" pitchFamily="49" charset="0"/>
              <a:cs typeface="Courier New" panose="02070309020205020404" pitchFamily="49" charset="0"/>
            </a:endParaRPr>
          </a:p>
          <a:p>
            <a:r>
              <a:rPr lang="en-US" sz="3200" dirty="0" smtClean="0">
                <a:latin typeface="Courier New" panose="02070309020205020404" pitchFamily="49" charset="0"/>
                <a:cs typeface="Courier New" panose="02070309020205020404" pitchFamily="49" charset="0"/>
              </a:rPr>
              <a:t>description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Web Server</a:t>
            </a:r>
            <a:r>
              <a:rPr lang="uk-UA" sz="3200" dirty="0" smtClean="0">
                <a:latin typeface="Courier New" panose="02070309020205020404" pitchFamily="49" charset="0"/>
                <a:cs typeface="Courier New" panose="02070309020205020404" pitchFamily="49" charset="0"/>
              </a:rPr>
              <a:t>'</a:t>
            </a:r>
            <a:endParaRPr lang="en-US" sz="3200" dirty="0" smtClean="0">
              <a:latin typeface="Courier New" panose="02070309020205020404" pitchFamily="49" charset="0"/>
              <a:cs typeface="Courier New" panose="02070309020205020404" pitchFamily="49" charset="0"/>
            </a:endParaRPr>
          </a:p>
          <a:p>
            <a:r>
              <a:rPr lang="en-US" sz="3200" dirty="0" err="1">
                <a:latin typeface="Courier New" panose="02070309020205020404" pitchFamily="49" charset="0"/>
                <a:cs typeface="Courier New" panose="02070309020205020404" pitchFamily="49" charset="0"/>
              </a:rPr>
              <a:t>run_list</a:t>
            </a:r>
            <a:r>
              <a:rPr lang="en-US" sz="3200" dirty="0">
                <a:latin typeface="Courier New" panose="02070309020205020404" pitchFamily="49" charset="0"/>
                <a:cs typeface="Courier New" panose="02070309020205020404" pitchFamily="49" charset="0"/>
              </a:rPr>
              <a:t> </a:t>
            </a:r>
            <a:r>
              <a:rPr lang="uk-UA" sz="3200" dirty="0">
                <a:latin typeface="Courier New" panose="02070309020205020404" pitchFamily="49" charset="0"/>
                <a:cs typeface="Courier New" panose="02070309020205020404" pitchFamily="49" charset="0"/>
              </a:rPr>
              <a:t>'</a:t>
            </a:r>
            <a:r>
              <a:rPr lang="en-US" sz="3200" dirty="0">
                <a:latin typeface="Courier New" panose="02070309020205020404" pitchFamily="49" charset="0"/>
                <a:cs typeface="Courier New" panose="02070309020205020404" pitchFamily="49" charset="0"/>
              </a:rPr>
              <a:t>recipe[apache]</a:t>
            </a:r>
            <a:r>
              <a:rPr lang="uk-UA" sz="3200" dirty="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a:p>
            <a:r>
              <a:rPr lang="en-US" sz="3200" dirty="0" err="1">
                <a:latin typeface="Courier New" panose="02070309020205020404" pitchFamily="49" charset="0"/>
                <a:cs typeface="Courier New" panose="02070309020205020404" pitchFamily="49" charset="0"/>
              </a:rPr>
              <a:t>default_attributes</a:t>
            </a:r>
            <a:r>
              <a:rPr lang="en-US" sz="3200" dirty="0">
                <a:latin typeface="Courier New" panose="02070309020205020404" pitchFamily="49" charset="0"/>
                <a:cs typeface="Courier New" panose="02070309020205020404" pitchFamily="49" charset="0"/>
              </a:rPr>
              <a:t>({</a:t>
            </a:r>
          </a:p>
          <a:p>
            <a:r>
              <a:rPr lang="de-DE" sz="3200" dirty="0">
                <a:latin typeface="Courier New" panose="02070309020205020404" pitchFamily="49" charset="0"/>
                <a:cs typeface="Courier New" panose="02070309020205020404" pitchFamily="49" charset="0"/>
              </a:rPr>
              <a:t>  "</a:t>
            </a:r>
            <a:r>
              <a:rPr lang="de-DE" sz="3200" dirty="0" err="1">
                <a:latin typeface="Courier New" panose="02070309020205020404" pitchFamily="49" charset="0"/>
                <a:cs typeface="Courier New" panose="02070309020205020404" pitchFamily="49" charset="0"/>
              </a:rPr>
              <a:t>apache</a:t>
            </a:r>
            <a:r>
              <a:rPr lang="de-DE" sz="3200" dirty="0">
                <a:latin typeface="Courier New" panose="02070309020205020404" pitchFamily="49" charset="0"/>
                <a:cs typeface="Courier New" panose="02070309020205020404" pitchFamily="49" charset="0"/>
              </a:rPr>
              <a:t>" =&gt; </a:t>
            </a:r>
            <a:r>
              <a:rPr lang="de-DE" sz="3200" dirty="0" smtClean="0">
                <a:latin typeface="Courier New" panose="02070309020205020404" pitchFamily="49" charset="0"/>
                <a:cs typeface="Courier New" panose="02070309020205020404" pitchFamily="49" charset="0"/>
              </a:rPr>
              <a:t>{</a:t>
            </a:r>
            <a:endParaRPr lang="tr-TR" sz="3200" dirty="0">
              <a:latin typeface="Courier New" panose="02070309020205020404" pitchFamily="49" charset="0"/>
              <a:cs typeface="Courier New" panose="02070309020205020404" pitchFamily="49" charset="0"/>
            </a:endParaRPr>
          </a:p>
          <a:p>
            <a:r>
              <a:rPr lang="tr-TR" sz="3200" dirty="0">
                <a:latin typeface="Courier New" panose="02070309020205020404" pitchFamily="49" charset="0"/>
                <a:cs typeface="Courier New" panose="02070309020205020404" pitchFamily="49" charset="0"/>
              </a:rPr>
              <a:t>        </a:t>
            </a:r>
            <a:r>
              <a:rPr lang="tr-TR" sz="3200" dirty="0" smtClean="0">
                <a:latin typeface="Courier New" panose="02070309020205020404" pitchFamily="49" charset="0"/>
                <a:cs typeface="Courier New" panose="02070309020205020404" pitchFamily="49" charset="0"/>
              </a:rPr>
              <a:t>"port" </a:t>
            </a:r>
            <a:r>
              <a:rPr lang="tr-TR" sz="3200" dirty="0">
                <a:latin typeface="Courier New" panose="02070309020205020404" pitchFamily="49" charset="0"/>
                <a:cs typeface="Courier New" panose="02070309020205020404" pitchFamily="49" charset="0"/>
              </a:rPr>
              <a:t>=&gt; </a:t>
            </a:r>
            <a:r>
              <a:rPr lang="tr-TR" sz="3200" dirty="0" smtClean="0">
                <a:latin typeface="Courier New" panose="02070309020205020404" pitchFamily="49" charset="0"/>
                <a:cs typeface="Courier New" panose="02070309020205020404" pitchFamily="49" charset="0"/>
              </a:rPr>
              <a:t>8181</a:t>
            </a:r>
            <a:endParaRPr lang="tr-TR" sz="3200" dirty="0">
              <a:latin typeface="Courier New" panose="02070309020205020404" pitchFamily="49" charset="0"/>
              <a:cs typeface="Courier New" panose="02070309020205020404" pitchFamily="49" charset="0"/>
            </a:endParaRPr>
          </a:p>
          <a:p>
            <a:r>
              <a:rPr lang="tr-TR" sz="3200" dirty="0">
                <a:latin typeface="Courier New" panose="02070309020205020404" pitchFamily="49" charset="0"/>
                <a:cs typeface="Courier New" panose="02070309020205020404" pitchFamily="49" charset="0"/>
              </a:rPr>
              <a:t>      }</a:t>
            </a:r>
          </a:p>
          <a:p>
            <a:r>
              <a:rPr lang="tr-TR" sz="3200" dirty="0" smtClean="0">
                <a:latin typeface="Courier New" panose="02070309020205020404" pitchFamily="49" charset="0"/>
                <a:cs typeface="Courier New" panose="02070309020205020404" pitchFamily="49" charset="0"/>
              </a:rPr>
              <a:t>}</a:t>
            </a:r>
            <a:r>
              <a:rPr lang="tr-TR" sz="3200" dirty="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p:txBody>
      </p:sp>
      <p:sp>
        <p:nvSpPr>
          <p:cNvPr id="11" name="Content Placeholder 10"/>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~/chef-repo/roles</a:t>
            </a:r>
            <a:r>
              <a:rPr lang="en-US"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web.rb</a:t>
            </a:r>
            <a:endParaRPr lang="en-US" dirty="0">
              <a:latin typeface="Courier New" panose="02070309020205020404" pitchFamily="49" charset="0"/>
              <a:cs typeface="Courier New" panose="02070309020205020404" pitchFamily="49" charset="0"/>
            </a:endParaRPr>
          </a:p>
        </p:txBody>
      </p:sp>
      <p:sp>
        <p:nvSpPr>
          <p:cNvPr id="7" name="Text Placeholder 6"/>
          <p:cNvSpPr>
            <a:spLocks noGrp="1"/>
          </p:cNvSpPr>
          <p:nvPr>
            <p:ph type="body" sz="quarter" idx="13"/>
          </p:nvPr>
        </p:nvSpPr>
        <p:spPr>
          <a:xfrm>
            <a:off x="1135042" y="3971636"/>
            <a:ext cx="14404273" cy="2886364"/>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437145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43206"/>
          </a:xfrm>
        </p:spPr>
        <p:txBody>
          <a:bodyPr/>
          <a:lstStyle/>
          <a:p>
            <a:r>
              <a:rPr lang="en-US" dirty="0">
                <a:latin typeface="Courier New" panose="02070309020205020404" pitchFamily="49" charset="0"/>
                <a:cs typeface="Courier New" panose="02070309020205020404" pitchFamily="49" charset="0"/>
              </a:rPr>
              <a:t>Updated Role web!</a:t>
            </a:r>
          </a:p>
        </p:txBody>
      </p:sp>
      <p:sp>
        <p:nvSpPr>
          <p:cNvPr id="3" name="Title 2"/>
          <p:cNvSpPr>
            <a:spLocks noGrp="1"/>
          </p:cNvSpPr>
          <p:nvPr>
            <p:ph type="title"/>
          </p:nvPr>
        </p:nvSpPr>
        <p:spPr/>
        <p:txBody>
          <a:bodyPr/>
          <a:lstStyle/>
          <a:p>
            <a:r>
              <a:rPr lang="en-US" dirty="0" smtClean="0"/>
              <a:t>Lab: Upload the web.rb File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49775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61814"/>
          </a:xfrm>
        </p:spPr>
        <p:txBody>
          <a:bodyPr/>
          <a:lstStyle/>
          <a:p>
            <a:r>
              <a:rPr lang="en-US" dirty="0" smtClean="0">
                <a:latin typeface="Courier New" panose="02070309020205020404" pitchFamily="49" charset="0"/>
                <a:cs typeface="Courier New" panose="02070309020205020404" pitchFamily="49" charset="0"/>
              </a:rPr>
              <a:t>proxy</a:t>
            </a:r>
          </a:p>
          <a:p>
            <a:r>
              <a:rPr lang="en-US" dirty="0" smtClean="0">
                <a:latin typeface="Courier New" panose="02070309020205020404" pitchFamily="49" charset="0"/>
                <a:cs typeface="Courier New" panose="02070309020205020404" pitchFamily="49" charset="0"/>
              </a:rPr>
              <a:t>web</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Lab: Verify </a:t>
            </a:r>
            <a:r>
              <a:rPr lang="en-US" dirty="0" smtClean="0"/>
              <a:t>the Role on </a:t>
            </a:r>
            <a:r>
              <a:rPr lang="en-US" dirty="0"/>
              <a:t>the Chef </a:t>
            </a:r>
            <a:r>
              <a:rPr lang="en-US" dirty="0" smtClean="0"/>
              <a:t>Server</a:t>
            </a:r>
            <a:r>
              <a:rPr lang="en-US" dirty="0"/>
              <a:t/>
            </a:r>
            <a:br>
              <a:rPr lang="en-US" dirty="0"/>
            </a:br>
            <a:r>
              <a:rPr lang="en-US" dirty="0"/>
              <a: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361718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442582"/>
          </a:xfrm>
        </p:spPr>
        <p:txBody>
          <a:bodyPr/>
          <a:lstStyle/>
          <a:p>
            <a:r>
              <a:rPr lang="en-US" dirty="0" err="1">
                <a:latin typeface="Courier New" panose="02070309020205020404" pitchFamily="49" charset="0"/>
                <a:cs typeface="Courier New" panose="02070309020205020404" pitchFamily="49" charset="0"/>
              </a:rPr>
              <a:t>chef_type</a:t>
            </a:r>
            <a:r>
              <a:rPr lang="en-US" dirty="0">
                <a:latin typeface="Courier New" panose="02070309020205020404" pitchFamily="49" charset="0"/>
                <a:cs typeface="Courier New" panose="02070309020205020404" pitchFamily="49" charset="0"/>
              </a:rPr>
              <a:t>:           role</a:t>
            </a:r>
          </a:p>
          <a:p>
            <a:r>
              <a:rPr lang="en-US" dirty="0" err="1">
                <a:latin typeface="Courier New" panose="02070309020205020404" pitchFamily="49" charset="0"/>
                <a:cs typeface="Courier New" panose="02070309020205020404" pitchFamily="49" charset="0"/>
              </a:rPr>
              <a:t>default_attributes</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apache:</a:t>
            </a:r>
          </a:p>
          <a:p>
            <a:r>
              <a:rPr lang="en-US" dirty="0">
                <a:latin typeface="Courier New" panose="02070309020205020404" pitchFamily="49" charset="0"/>
                <a:cs typeface="Courier New" panose="02070309020205020404" pitchFamily="49" charset="0"/>
              </a:rPr>
              <a:t>    port: 8181</a:t>
            </a:r>
          </a:p>
          <a:p>
            <a:r>
              <a:rPr lang="en-US" dirty="0">
                <a:latin typeface="Courier New" panose="02070309020205020404" pitchFamily="49" charset="0"/>
                <a:cs typeface="Courier New" panose="02070309020205020404" pitchFamily="49" charset="0"/>
              </a:rPr>
              <a:t>description:         Web Server</a:t>
            </a:r>
          </a:p>
          <a:p>
            <a:r>
              <a:rPr lang="en-US" dirty="0" err="1">
                <a:latin typeface="Courier New" panose="02070309020205020404" pitchFamily="49" charset="0"/>
                <a:cs typeface="Courier New" panose="02070309020205020404" pitchFamily="49" charset="0"/>
              </a:rPr>
              <a:t>env_run_lists</a:t>
            </a:r>
            <a:r>
              <a:rPr lang="en-US" dirty="0">
                <a:latin typeface="Courier New" panose="02070309020205020404" pitchFamily="49" charset="0"/>
                <a:cs typeface="Courier New" panose="02070309020205020404" pitchFamily="49" charset="0"/>
              </a:rPr>
              <a:t>:</a:t>
            </a:r>
          </a:p>
          <a:p>
            <a:r>
              <a:rPr lang="en-US" dirty="0" err="1">
                <a:latin typeface="Courier New" panose="02070309020205020404" pitchFamily="49" charset="0"/>
                <a:cs typeface="Courier New" panose="02070309020205020404" pitchFamily="49" charset="0"/>
              </a:rPr>
              <a:t>json_class</a:t>
            </a:r>
            <a:r>
              <a:rPr lang="en-US" dirty="0">
                <a:latin typeface="Courier New" panose="02070309020205020404" pitchFamily="49" charset="0"/>
                <a:cs typeface="Courier New" panose="02070309020205020404" pitchFamily="49" charset="0"/>
              </a:rPr>
              <a:t>:          Chef::Role</a:t>
            </a:r>
          </a:p>
          <a:p>
            <a:r>
              <a:rPr lang="en-US" dirty="0">
                <a:latin typeface="Courier New" panose="02070309020205020404" pitchFamily="49" charset="0"/>
                <a:cs typeface="Courier New" panose="02070309020205020404" pitchFamily="49" charset="0"/>
              </a:rPr>
              <a:t>name:                web</a:t>
            </a:r>
          </a:p>
          <a:p>
            <a:r>
              <a:rPr lang="en-US" dirty="0" err="1">
                <a:latin typeface="Courier New" panose="02070309020205020404" pitchFamily="49" charset="0"/>
                <a:cs typeface="Courier New" panose="02070309020205020404" pitchFamily="49" charset="0"/>
              </a:rPr>
              <a:t>override_attributes</a:t>
            </a:r>
            <a:r>
              <a:rPr lang="en-US" dirty="0">
                <a:latin typeface="Courier New" panose="02070309020205020404" pitchFamily="49" charset="0"/>
                <a:cs typeface="Courier New" panose="02070309020205020404" pitchFamily="49" charset="0"/>
              </a:rPr>
              <a:t>:</a:t>
            </a:r>
          </a:p>
          <a:p>
            <a:r>
              <a:rPr lang="en-US" dirty="0" err="1">
                <a:latin typeface="Courier New" panose="02070309020205020404" pitchFamily="49" charset="0"/>
                <a:cs typeface="Courier New" panose="02070309020205020404" pitchFamily="49" charset="0"/>
              </a:rPr>
              <a:t>run_list</a:t>
            </a:r>
            <a:r>
              <a:rPr lang="en-US" dirty="0">
                <a:latin typeface="Courier New" panose="02070309020205020404" pitchFamily="49" charset="0"/>
                <a:cs typeface="Courier New" panose="02070309020205020404" pitchFamily="49" charset="0"/>
              </a:rPr>
              <a:t>:            recipe[apache]</a:t>
            </a:r>
          </a:p>
        </p:txBody>
      </p:sp>
      <p:sp>
        <p:nvSpPr>
          <p:cNvPr id="3" name="Title 2"/>
          <p:cNvSpPr>
            <a:spLocks noGrp="1"/>
          </p:cNvSpPr>
          <p:nvPr>
            <p:ph type="title"/>
          </p:nvPr>
        </p:nvSpPr>
        <p:spPr>
          <a:xfrm>
            <a:off x="609600" y="304800"/>
            <a:ext cx="15448156" cy="783321"/>
          </a:xfrm>
        </p:spPr>
        <p:txBody>
          <a:bodyPr>
            <a:normAutofit fontScale="90000"/>
          </a:bodyPr>
          <a:lstStyle/>
          <a:p>
            <a:r>
              <a:rPr lang="en-US" dirty="0"/>
              <a:t>Lab: </a:t>
            </a:r>
            <a:r>
              <a:rPr lang="en-US" dirty="0" smtClean="0"/>
              <a:t>Verify Specific Information About </a:t>
            </a:r>
            <a:r>
              <a:rPr lang="en-US" dirty="0"/>
              <a:t>the R</a:t>
            </a:r>
            <a:r>
              <a:rPr lang="en-US" dirty="0" smtClean="0"/>
              <a:t>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671893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60370"/>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node1's </a:t>
            </a:r>
            <a:r>
              <a:rPr lang="en-US" dirty="0" smtClean="0"/>
              <a:t>Run List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node1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396101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81638"/>
          </a:xfrm>
        </p:spPr>
        <p:txBody>
          <a:bodyPr/>
          <a:lstStyle/>
          <a:p>
            <a:r>
              <a:rPr lang="en-US" dirty="0" smtClean="0">
                <a:latin typeface="Courier New" panose="02070309020205020404" pitchFamily="49" charset="0"/>
                <a:cs typeface="Courier New" panose="02070309020205020404" pitchFamily="49" charset="0"/>
              </a:rPr>
              <a:t>node3:</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a:t>
            </a:r>
            <a:r>
              <a:rPr lang="en-US" dirty="0" smtClean="0"/>
              <a:t>node2's </a:t>
            </a:r>
            <a:r>
              <a:rPr lang="en-US" dirty="0"/>
              <a:t>Run List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node2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2276519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9867"/>
            <a:ext cx="14423693" cy="5821684"/>
          </a:xfrm>
        </p:spPr>
        <p:txBody>
          <a:bodyPr/>
          <a:lstStyle/>
          <a:p>
            <a:r>
              <a:rPr lang="en-US" sz="2200" dirty="0" smtClean="0">
                <a:latin typeface="Courier New" panose="02070309020205020404" pitchFamily="49" charset="0"/>
                <a:cs typeface="Courier New" panose="02070309020205020404" pitchFamily="49" charset="0"/>
              </a:rPr>
              <a:t>ec2</a:t>
            </a:r>
            <a:r>
              <a:rPr lang="en-US" sz="2200" dirty="0">
                <a:latin typeface="Courier New" panose="02070309020205020404" pitchFamily="49" charset="0"/>
                <a:cs typeface="Courier New" panose="02070309020205020404" pitchFamily="49" charset="0"/>
              </a:rPr>
              <a:t>-54-84-233-7.compute-1.amazonaws.com       - restart service service[</a:t>
            </a:r>
            <a:r>
              <a:rPr lang="en-US" sz="2200" dirty="0" err="1">
                <a:latin typeface="Courier New" panose="02070309020205020404" pitchFamily="49" charset="0"/>
                <a:cs typeface="Courier New" panose="02070309020205020404" pitchFamily="49" charset="0"/>
              </a:rPr>
              <a:t>httpd</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ec2-54-84-233-7.compute-1.amazonaws.com</a:t>
            </a:r>
          </a:p>
          <a:p>
            <a:r>
              <a:rPr lang="en-US" sz="2200" dirty="0">
                <a:latin typeface="Courier New" panose="02070309020205020404" pitchFamily="49" charset="0"/>
                <a:cs typeface="Courier New" panose="02070309020205020404" pitchFamily="49" charset="0"/>
              </a:rPr>
              <a:t>ec2-54-84-233-7.compute-1.amazonaws.com   Running handlers:</a:t>
            </a:r>
          </a:p>
          <a:p>
            <a:r>
              <a:rPr lang="en-US" sz="2200" dirty="0">
                <a:latin typeface="Courier New" panose="02070309020205020404" pitchFamily="49" charset="0"/>
                <a:cs typeface="Courier New" panose="02070309020205020404" pitchFamily="49" charset="0"/>
              </a:rPr>
              <a:t>ec2-54-84-233-7.compute-1.amazonaws.com   Running handlers complete</a:t>
            </a:r>
          </a:p>
          <a:p>
            <a:r>
              <a:rPr lang="en-US" sz="2200" dirty="0">
                <a:latin typeface="Courier New" panose="02070309020205020404" pitchFamily="49" charset="0"/>
                <a:cs typeface="Courier New" panose="02070309020205020404" pitchFamily="49" charset="0"/>
              </a:rPr>
              <a:t>ec2-54-84-233-7.compute-1.amazonaws.com   Chef Client finished, 2/6 resources updated in 9.758669459 seconds</a:t>
            </a:r>
          </a:p>
          <a:p>
            <a:r>
              <a:rPr lang="en-US" sz="2200" dirty="0">
                <a:latin typeface="Courier New" panose="02070309020205020404" pitchFamily="49" charset="0"/>
                <a:cs typeface="Courier New" panose="02070309020205020404" pitchFamily="49" charset="0"/>
              </a:rPr>
              <a:t>ec2-54-88-185-159.compute-1.amazonaws.com   * service[</a:t>
            </a:r>
            <a:r>
              <a:rPr lang="en-US" sz="2200" dirty="0" err="1">
                <a:latin typeface="Courier New" panose="02070309020205020404" pitchFamily="49" charset="0"/>
                <a:cs typeface="Courier New" panose="02070309020205020404" pitchFamily="49" charset="0"/>
              </a:rPr>
              <a:t>httpd</a:t>
            </a:r>
            <a:r>
              <a:rPr lang="en-US" sz="2200" dirty="0">
                <a:latin typeface="Courier New" panose="02070309020205020404" pitchFamily="49" charset="0"/>
                <a:cs typeface="Courier New" panose="02070309020205020404" pitchFamily="49" charset="0"/>
              </a:rPr>
              <a:t>] action restart</a:t>
            </a:r>
          </a:p>
          <a:p>
            <a:r>
              <a:rPr lang="en-US" sz="2200" dirty="0">
                <a:latin typeface="Courier New" panose="02070309020205020404" pitchFamily="49" charset="0"/>
                <a:cs typeface="Courier New" panose="02070309020205020404" pitchFamily="49" charset="0"/>
              </a:rPr>
              <a:t>ec2-54-88-185-159.compute-1.amazonaws.com     - restart service service[</a:t>
            </a:r>
            <a:r>
              <a:rPr lang="en-US" sz="2200" dirty="0" err="1">
                <a:latin typeface="Courier New" panose="02070309020205020404" pitchFamily="49" charset="0"/>
                <a:cs typeface="Courier New" panose="02070309020205020404" pitchFamily="49" charset="0"/>
              </a:rPr>
              <a:t>httpd</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ec2-54-88-185-159.compute-1.amazonaws.com</a:t>
            </a:r>
          </a:p>
          <a:p>
            <a:r>
              <a:rPr lang="en-US" sz="2200" dirty="0">
                <a:latin typeface="Courier New" panose="02070309020205020404" pitchFamily="49" charset="0"/>
                <a:cs typeface="Courier New" panose="02070309020205020404" pitchFamily="49" charset="0"/>
              </a:rPr>
              <a:t>ec2-54-88-185-159.compute-1.amazonaws.com Running handlers:</a:t>
            </a:r>
          </a:p>
          <a:p>
            <a:r>
              <a:rPr lang="en-US" sz="2200" dirty="0">
                <a:latin typeface="Courier New" panose="02070309020205020404" pitchFamily="49" charset="0"/>
                <a:cs typeface="Courier New" panose="02070309020205020404" pitchFamily="49" charset="0"/>
              </a:rPr>
              <a:t>ec2-54-88-185-159.compute-1.amazonaws.com Running handlers complete</a:t>
            </a:r>
          </a:p>
          <a:p>
            <a:r>
              <a:rPr lang="en-US" sz="2200" dirty="0">
                <a:latin typeface="Courier New" panose="02070309020205020404" pitchFamily="49" charset="0"/>
                <a:cs typeface="Courier New" panose="02070309020205020404" pitchFamily="49" charset="0"/>
              </a:rPr>
              <a:t>ec2-54-88-185-159.compute-1.amazonaws.com Chef Client finished, 2/6 resources updated in 10.349332394 seconds</a:t>
            </a:r>
          </a:p>
        </p:txBody>
      </p:sp>
      <p:sp>
        <p:nvSpPr>
          <p:cNvPr id="3" name="Title 2"/>
          <p:cNvSpPr>
            <a:spLocks noGrp="1"/>
          </p:cNvSpPr>
          <p:nvPr>
            <p:ph type="title"/>
          </p:nvPr>
        </p:nvSpPr>
        <p:spPr/>
        <p:txBody>
          <a:bodyPr/>
          <a:lstStyle/>
          <a:p>
            <a:r>
              <a:rPr lang="en-US" dirty="0" smtClean="0"/>
              <a:t>Lab: Converge All Web Nodes</a:t>
            </a:r>
            <a:endParaRPr lang="en-US" dirty="0"/>
          </a:p>
        </p:txBody>
      </p:sp>
      <p:sp>
        <p:nvSpPr>
          <p:cNvPr id="4" name="Text Placeholder 3"/>
          <p:cNvSpPr>
            <a:spLocks noGrp="1"/>
          </p:cNvSpPr>
          <p:nvPr>
            <p:ph type="body" sz="quarter" idx="11"/>
          </p:nvPr>
        </p:nvSpPr>
        <p:spPr>
          <a:xfrm>
            <a:off x="1121104" y="1320216"/>
            <a:ext cx="14422528" cy="762583"/>
          </a:xfrm>
        </p:spPr>
        <p:txBody>
          <a:bodyPr/>
          <a:lstStyle/>
          <a:p>
            <a:r>
              <a:rPr lang="en-US" sz="3200" dirty="0">
                <a:latin typeface="Courier New" panose="02070309020205020404" pitchFamily="49" charset="0"/>
                <a:cs typeface="Courier New" panose="02070309020205020404" pitchFamily="49" charset="0"/>
              </a:rPr>
              <a:t>$ knife </a:t>
            </a:r>
            <a:r>
              <a:rPr lang="en-US" sz="3200" dirty="0" err="1">
                <a:latin typeface="Courier New" panose="02070309020205020404" pitchFamily="49" charset="0"/>
                <a:cs typeface="Courier New" panose="02070309020205020404" pitchFamily="49" charset="0"/>
              </a:rPr>
              <a:t>ssh</a:t>
            </a:r>
            <a:r>
              <a:rPr lang="en-US" sz="3200" dirty="0">
                <a:latin typeface="Courier New" panose="02070309020205020404" pitchFamily="49" charset="0"/>
                <a:cs typeface="Courier New" panose="02070309020205020404" pitchFamily="49" charset="0"/>
              </a:rPr>
              <a:t> </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role:web</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-x USER -P </a:t>
            </a:r>
            <a:r>
              <a:rPr lang="en-US" sz="3200" dirty="0" smtClean="0">
                <a:latin typeface="Courier New" panose="02070309020205020404" pitchFamily="49" charset="0"/>
                <a:cs typeface="Courier New" panose="02070309020205020404" pitchFamily="49" charset="0"/>
              </a:rPr>
              <a:t>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61429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4529241" y="300181"/>
            <a:ext cx="6531303" cy="3892393"/>
          </a:xfrm>
          <a:prstGeom prst="rect">
            <a:avLst/>
          </a:prstGeom>
          <a:ln w="25400">
            <a:solidFill>
              <a:schemeClr val="tx1"/>
            </a:solidFill>
          </a:ln>
        </p:spPr>
      </p:pic>
      <p:pic>
        <p:nvPicPr>
          <p:cNvPr id="3" name="Picture 2"/>
          <p:cNvPicPr>
            <a:picLocks noChangeAspect="1"/>
          </p:cNvPicPr>
          <p:nvPr/>
        </p:nvPicPr>
        <p:blipFill>
          <a:blip r:embed="rId4"/>
          <a:stretch>
            <a:fillRect/>
          </a:stretch>
        </p:blipFill>
        <p:spPr>
          <a:xfrm>
            <a:off x="812585" y="4213098"/>
            <a:ext cx="6530326" cy="3891811"/>
          </a:xfrm>
          <a:prstGeom prst="rect">
            <a:avLst/>
          </a:prstGeom>
          <a:ln w="25400">
            <a:solidFill>
              <a:schemeClr val="tx1"/>
            </a:solidFill>
          </a:ln>
        </p:spPr>
      </p:pic>
      <p:pic>
        <p:nvPicPr>
          <p:cNvPr id="5" name="Picture 4"/>
          <p:cNvPicPr>
            <a:picLocks noChangeAspect="1"/>
          </p:cNvPicPr>
          <p:nvPr/>
        </p:nvPicPr>
        <p:blipFill>
          <a:blip r:embed="rId5"/>
          <a:stretch>
            <a:fillRect/>
          </a:stretch>
        </p:blipFill>
        <p:spPr>
          <a:xfrm>
            <a:off x="7735454" y="4195838"/>
            <a:ext cx="6481796" cy="3862889"/>
          </a:xfrm>
          <a:prstGeom prst="rect">
            <a:avLst/>
          </a:prstGeom>
          <a:ln w="25400">
            <a:solidFill>
              <a:schemeClr val="tx1"/>
            </a:solidFill>
          </a:ln>
        </p:spPr>
      </p:pic>
      <p:sp>
        <p:nvSpPr>
          <p:cNvPr id="9" name="TextBox 8"/>
          <p:cNvSpPr txBox="1"/>
          <p:nvPr/>
        </p:nvSpPr>
        <p:spPr bwMode="white">
          <a:xfrm>
            <a:off x="11574200" y="1033478"/>
            <a:ext cx="4385256" cy="2400657"/>
          </a:xfrm>
          <a:prstGeom prst="rect">
            <a:avLst/>
          </a:prstGeom>
        </p:spPr>
        <p:txBody>
          <a:bodyPr vert="horz" wrap="square" lIns="91440" tIns="91440" rIns="91440" bIns="91440" rtlCol="0">
            <a:spAutoFit/>
          </a:bodyPr>
          <a:lstStyle/>
          <a:p>
            <a:r>
              <a:rPr lang="en-US" sz="3600" dirty="0" smtClean="0">
                <a:solidFill>
                  <a:schemeClr val="accent1"/>
                </a:solidFill>
              </a:rPr>
              <a:t>We still need to configure our load balancer to pick up new apache port</a:t>
            </a:r>
          </a:p>
        </p:txBody>
      </p:sp>
    </p:spTree>
    <p:extLst>
      <p:ext uri="{BB962C8B-B14F-4D97-AF65-F5344CB8AC3E}">
        <p14:creationId xmlns:p14="http://schemas.microsoft.com/office/powerpoint/2010/main" val="1110788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a:t>
            </a:r>
            <a:r>
              <a:rPr lang="en-US" dirty="0" err="1" smtClean="0"/>
              <a:t>proxy.rb</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proxy</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Proxy Server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run_list</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a:t>
            </a:r>
            <a:r>
              <a:rPr lang="en-US" dirty="0" err="1" smtClean="0">
                <a:latin typeface="Courier New" panose="02070309020205020404" pitchFamily="49" charset="0"/>
                <a:cs typeface="Courier New" panose="02070309020205020404" pitchFamily="49" charset="0"/>
              </a:rPr>
              <a:t>haproxy</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endParaRPr lang="en-US" sz="4000" dirty="0">
              <a:latin typeface="Courier New" panose="02070309020205020404" pitchFamily="49" charset="0"/>
              <a:cs typeface="Courier New" panose="02070309020205020404" pitchFamily="49" charset="0"/>
            </a:endParaRPr>
          </a:p>
          <a:p>
            <a:r>
              <a:rPr lang="en-US" sz="4000" dirty="0" err="1">
                <a:latin typeface="Courier New" panose="02070309020205020404" pitchFamily="49" charset="0"/>
                <a:cs typeface="Courier New" panose="02070309020205020404" pitchFamily="49" charset="0"/>
              </a:rPr>
              <a:t>default_attributes</a:t>
            </a:r>
            <a:r>
              <a:rPr lang="en-US" sz="4000" dirty="0">
                <a:latin typeface="Courier New" panose="02070309020205020404" pitchFamily="49" charset="0"/>
                <a:cs typeface="Courier New" panose="02070309020205020404" pitchFamily="49" charset="0"/>
              </a:rPr>
              <a:t>({</a:t>
            </a:r>
          </a:p>
          <a:p>
            <a:r>
              <a:rPr lang="de-DE" sz="4000" dirty="0">
                <a:latin typeface="Courier New" panose="02070309020205020404" pitchFamily="49" charset="0"/>
                <a:cs typeface="Courier New" panose="02070309020205020404" pitchFamily="49" charset="0"/>
              </a:rPr>
              <a:t>  "</a:t>
            </a:r>
            <a:r>
              <a:rPr lang="de-DE" sz="4000" dirty="0" err="1">
                <a:latin typeface="Courier New" panose="02070309020205020404" pitchFamily="49" charset="0"/>
                <a:cs typeface="Courier New" panose="02070309020205020404" pitchFamily="49" charset="0"/>
              </a:rPr>
              <a:t>apache</a:t>
            </a:r>
            <a:r>
              <a:rPr lang="de-DE" sz="4000" dirty="0">
                <a:latin typeface="Courier New" panose="02070309020205020404" pitchFamily="49" charset="0"/>
                <a:cs typeface="Courier New" panose="02070309020205020404" pitchFamily="49" charset="0"/>
              </a:rPr>
              <a:t>" =&gt; {</a:t>
            </a:r>
            <a:endParaRPr lang="tr-TR" sz="4000" dirty="0">
              <a:latin typeface="Courier New" panose="02070309020205020404" pitchFamily="49" charset="0"/>
              <a:cs typeface="Courier New" panose="02070309020205020404" pitchFamily="49" charset="0"/>
            </a:endParaRPr>
          </a:p>
          <a:p>
            <a:r>
              <a:rPr lang="tr-TR" sz="4000" dirty="0">
                <a:latin typeface="Courier New" panose="02070309020205020404" pitchFamily="49" charset="0"/>
                <a:cs typeface="Courier New" panose="02070309020205020404" pitchFamily="49" charset="0"/>
              </a:rPr>
              <a:t>        "port" =&gt; 8181</a:t>
            </a:r>
          </a:p>
          <a:p>
            <a:r>
              <a:rPr lang="tr-TR" sz="4000" dirty="0">
                <a:latin typeface="Courier New" panose="02070309020205020404" pitchFamily="49" charset="0"/>
                <a:cs typeface="Courier New" panose="02070309020205020404" pitchFamily="49" charset="0"/>
              </a:rPr>
              <a:t>      }</a:t>
            </a:r>
          </a:p>
          <a:p>
            <a:r>
              <a:rPr lang="tr-TR" sz="4000" dirty="0">
                <a:latin typeface="Courier New" panose="02070309020205020404" pitchFamily="49" charset="0"/>
                <a:cs typeface="Courier New" panose="02070309020205020404" pitchFamily="49" charset="0"/>
              </a:rPr>
              <a:t>}</a:t>
            </a:r>
            <a:r>
              <a:rPr lang="tr-TR" sz="4000" dirty="0" smtClean="0">
                <a:latin typeface="Courier New" panose="02070309020205020404" pitchFamily="49" charset="0"/>
                <a:cs typeface="Courier New" panose="02070309020205020404" pitchFamily="49" charset="0"/>
              </a:rPr>
              <a:t>)</a:t>
            </a:r>
            <a:endParaRPr lang="en-US" sz="4000"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~/chef-repo/roles/proxy.rb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
        <p:nvSpPr>
          <p:cNvPr id="8" name="Text Placeholder 6"/>
          <p:cNvSpPr>
            <a:spLocks noGrp="1"/>
          </p:cNvSpPr>
          <p:nvPr>
            <p:ph type="body" sz="quarter" idx="13"/>
          </p:nvPr>
        </p:nvSpPr>
        <p:spPr>
          <a:xfrm>
            <a:off x="1135042" y="4288964"/>
            <a:ext cx="14404273" cy="3407660"/>
          </a:xfrm>
        </p:spPr>
        <p:txBody>
          <a:bodyPr/>
          <a:lstStyle/>
          <a:p>
            <a:endParaRPr lang="en-US" dirty="0"/>
          </a:p>
        </p:txBody>
      </p:sp>
    </p:spTree>
    <p:extLst>
      <p:ext uri="{BB962C8B-B14F-4D97-AF65-F5344CB8AC3E}">
        <p14:creationId xmlns:p14="http://schemas.microsoft.com/office/powerpoint/2010/main" val="3752592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A role describes a run list of recipes that are executed on the node. </a:t>
            </a:r>
            <a:endParaRPr lang="en-US" dirty="0" smtClean="0"/>
          </a:p>
          <a:p>
            <a:endParaRPr lang="en-US" dirty="0"/>
          </a:p>
          <a:p>
            <a:r>
              <a:rPr lang="en-US" dirty="0" smtClean="0"/>
              <a:t>A </a:t>
            </a:r>
            <a:r>
              <a:rPr lang="en-US" dirty="0"/>
              <a:t>role may also define new defaults or overrides for existing cookbook attribute values.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795059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latin typeface="Courier New" panose="02070309020205020404" pitchFamily="49" charset="0"/>
                <a:cs typeface="Courier New" panose="02070309020205020404" pitchFamily="49" charset="0"/>
              </a:rPr>
              <a:t>Updated Role proxy!</a:t>
            </a:r>
          </a:p>
        </p:txBody>
      </p:sp>
      <p:sp>
        <p:nvSpPr>
          <p:cNvPr id="3" name="Title 2"/>
          <p:cNvSpPr>
            <a:spLocks noGrp="1"/>
          </p:cNvSpPr>
          <p:nvPr>
            <p:ph type="title"/>
          </p:nvPr>
        </p:nvSpPr>
        <p:spPr/>
        <p:txBody>
          <a:bodyPr/>
          <a:lstStyle/>
          <a:p>
            <a:r>
              <a:rPr lang="en-US" dirty="0"/>
              <a:t>GE: </a:t>
            </a:r>
            <a:r>
              <a:rPr lang="en-US" dirty="0" smtClean="0"/>
              <a:t>Upload </a:t>
            </a:r>
            <a:r>
              <a:rPr lang="en-US" dirty="0"/>
              <a:t>it to the Chef Server</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proxy.rb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518083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9867"/>
            <a:ext cx="14423693" cy="5821684"/>
          </a:xfrm>
        </p:spPr>
        <p:txBody>
          <a:bodyPr/>
          <a:lstStyle/>
          <a:p>
            <a:r>
              <a:rPr lang="en-US" sz="2000" dirty="0" smtClean="0">
                <a:latin typeface="Courier New" panose="02070309020205020404" pitchFamily="49" charset="0"/>
                <a:cs typeface="Courier New" panose="02070309020205020404" pitchFamily="49" charset="0"/>
              </a:rPr>
              <a:t>ec2</a:t>
            </a:r>
            <a:r>
              <a:rPr lang="en-US" sz="2000" dirty="0">
                <a:latin typeface="Courier New" panose="02070309020205020404" pitchFamily="49" charset="0"/>
                <a:cs typeface="Courier New" panose="02070309020205020404" pitchFamily="49" charset="0"/>
              </a:rPr>
              <a:t>-54-88-169-195.compute-1.amazonaws.com     -    server app1 54.84.233.7:8080 weight 1 </a:t>
            </a:r>
            <a:r>
              <a:rPr lang="en-US" sz="2000" dirty="0" err="1">
                <a:latin typeface="Courier New" panose="02070309020205020404" pitchFamily="49" charset="0"/>
                <a:cs typeface="Courier New" panose="02070309020205020404" pitchFamily="49" charset="0"/>
              </a:rPr>
              <a:t>maxconn</a:t>
            </a:r>
            <a:r>
              <a:rPr lang="en-US" sz="2000" dirty="0">
                <a:latin typeface="Courier New" panose="02070309020205020404" pitchFamily="49" charset="0"/>
                <a:cs typeface="Courier New" panose="02070309020205020404" pitchFamily="49" charset="0"/>
              </a:rPr>
              <a:t> 100 check</a:t>
            </a:r>
          </a:p>
          <a:p>
            <a:r>
              <a:rPr lang="en-US" sz="2000" dirty="0">
                <a:latin typeface="Courier New" panose="02070309020205020404" pitchFamily="49" charset="0"/>
                <a:cs typeface="Courier New" panose="02070309020205020404" pitchFamily="49" charset="0"/>
              </a:rPr>
              <a:t>ec2-54-88-169-195.compute-1.amazonaws.com     +    server app0 54.88.185.159:8181 weight 1 </a:t>
            </a:r>
            <a:r>
              <a:rPr lang="en-US" sz="2000" dirty="0" err="1">
                <a:latin typeface="Courier New" panose="02070309020205020404" pitchFamily="49" charset="0"/>
                <a:cs typeface="Courier New" panose="02070309020205020404" pitchFamily="49" charset="0"/>
              </a:rPr>
              <a:t>maxconn</a:t>
            </a:r>
            <a:r>
              <a:rPr lang="en-US" sz="2000" dirty="0">
                <a:latin typeface="Courier New" panose="02070309020205020404" pitchFamily="49" charset="0"/>
                <a:cs typeface="Courier New" panose="02070309020205020404" pitchFamily="49" charset="0"/>
              </a:rPr>
              <a:t> 100 check</a:t>
            </a:r>
          </a:p>
          <a:p>
            <a:r>
              <a:rPr lang="en-US" sz="2000" dirty="0">
                <a:latin typeface="Courier New" panose="02070309020205020404" pitchFamily="49" charset="0"/>
                <a:cs typeface="Courier New" panose="02070309020205020404" pitchFamily="49" charset="0"/>
              </a:rPr>
              <a:t>ec2-54-88-169-195.compute-1.amazonaws.com     +    server app1 54.84.233.7:8181 weight 1 </a:t>
            </a:r>
            <a:r>
              <a:rPr lang="en-US" sz="2000" dirty="0" err="1">
                <a:latin typeface="Courier New" panose="02070309020205020404" pitchFamily="49" charset="0"/>
                <a:cs typeface="Courier New" panose="02070309020205020404" pitchFamily="49" charset="0"/>
              </a:rPr>
              <a:t>maxconn</a:t>
            </a:r>
            <a:r>
              <a:rPr lang="en-US" sz="2000" dirty="0">
                <a:latin typeface="Courier New" panose="02070309020205020404" pitchFamily="49" charset="0"/>
                <a:cs typeface="Courier New" panose="02070309020205020404" pitchFamily="49" charset="0"/>
              </a:rPr>
              <a:t> 100 check</a:t>
            </a:r>
          </a:p>
          <a:p>
            <a:r>
              <a:rPr lang="en-US" sz="2000" dirty="0">
                <a:latin typeface="Courier New" panose="02070309020205020404" pitchFamily="49" charset="0"/>
                <a:cs typeface="Courier New" panose="02070309020205020404" pitchFamily="49" charset="0"/>
              </a:rPr>
              <a:t>ec2-54-88-169-195.compute-1.amazonaws.com   * service[</a:t>
            </a:r>
            <a:r>
              <a:rPr lang="en-US" sz="2000" dirty="0" err="1">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 action start (up to date)</a:t>
            </a:r>
          </a:p>
          <a:p>
            <a:r>
              <a:rPr lang="en-US" sz="2000" dirty="0">
                <a:latin typeface="Courier New" panose="02070309020205020404" pitchFamily="49" charset="0"/>
                <a:cs typeface="Courier New" panose="02070309020205020404" pitchFamily="49" charset="0"/>
              </a:rPr>
              <a:t>ec2-54-88-169-195.compute-1.amazonaws.com   * service[</a:t>
            </a:r>
            <a:r>
              <a:rPr lang="en-US" sz="2000" dirty="0" err="1">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 action enable (up to date)</a:t>
            </a:r>
          </a:p>
          <a:p>
            <a:r>
              <a:rPr lang="en-US" sz="2000" dirty="0">
                <a:latin typeface="Courier New" panose="02070309020205020404" pitchFamily="49" charset="0"/>
                <a:cs typeface="Courier New" panose="02070309020205020404" pitchFamily="49" charset="0"/>
              </a:rPr>
              <a:t>ec2-54-88-169-195.compute-1.amazonaws.com   * service[</a:t>
            </a:r>
            <a:r>
              <a:rPr lang="en-US" sz="2000" dirty="0" err="1">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 action restart</a:t>
            </a:r>
          </a:p>
          <a:p>
            <a:r>
              <a:rPr lang="en-US" sz="2000" dirty="0">
                <a:latin typeface="Courier New" panose="02070309020205020404" pitchFamily="49" charset="0"/>
                <a:cs typeface="Courier New" panose="02070309020205020404" pitchFamily="49" charset="0"/>
              </a:rPr>
              <a:t>ec2-54-88-169-195.compute-1.amazonaws.com     - restart service service[</a:t>
            </a:r>
            <a:r>
              <a:rPr lang="en-US" sz="2000" dirty="0" err="1">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ec2-54-88-169-195.compute-1.amazonaws.com</a:t>
            </a:r>
          </a:p>
          <a:p>
            <a:r>
              <a:rPr lang="en-US" sz="2000" dirty="0">
                <a:latin typeface="Courier New" panose="02070309020205020404" pitchFamily="49" charset="0"/>
                <a:cs typeface="Courier New" panose="02070309020205020404" pitchFamily="49" charset="0"/>
              </a:rPr>
              <a:t>ec2-54-88-169-195.compute-1.amazonaws.com Running handlers:</a:t>
            </a:r>
          </a:p>
          <a:p>
            <a:r>
              <a:rPr lang="en-US" sz="2000" dirty="0">
                <a:latin typeface="Courier New" panose="02070309020205020404" pitchFamily="49" charset="0"/>
                <a:cs typeface="Courier New" panose="02070309020205020404" pitchFamily="49" charset="0"/>
              </a:rPr>
              <a:t>ec2-54-88-169-195.compute-1.amazonaws.com Running handlers complete</a:t>
            </a:r>
          </a:p>
          <a:p>
            <a:r>
              <a:rPr lang="en-US" sz="2000" dirty="0">
                <a:latin typeface="Courier New" panose="02070309020205020404" pitchFamily="49" charset="0"/>
                <a:cs typeface="Courier New" panose="02070309020205020404" pitchFamily="49" charset="0"/>
              </a:rPr>
              <a:t>ec2-54-88-169-195.compute-1.amazonaws.com Chef Client finished, 2/5 resources updated in 9.831407575 seconds</a:t>
            </a:r>
          </a:p>
        </p:txBody>
      </p:sp>
      <p:sp>
        <p:nvSpPr>
          <p:cNvPr id="3" name="Title 2"/>
          <p:cNvSpPr>
            <a:spLocks noGrp="1"/>
          </p:cNvSpPr>
          <p:nvPr>
            <p:ph type="title"/>
          </p:nvPr>
        </p:nvSpPr>
        <p:spPr/>
        <p:txBody>
          <a:bodyPr/>
          <a:lstStyle/>
          <a:p>
            <a:r>
              <a:rPr lang="en-US" dirty="0" smtClean="0"/>
              <a:t>Lab: Converge Load Balancer node</a:t>
            </a:r>
            <a:endParaRPr lang="en-US" dirty="0"/>
          </a:p>
        </p:txBody>
      </p:sp>
      <p:sp>
        <p:nvSpPr>
          <p:cNvPr id="4" name="Text Placeholder 3"/>
          <p:cNvSpPr>
            <a:spLocks noGrp="1"/>
          </p:cNvSpPr>
          <p:nvPr>
            <p:ph type="body" sz="quarter" idx="11"/>
          </p:nvPr>
        </p:nvSpPr>
        <p:spPr>
          <a:xfrm>
            <a:off x="1121104" y="1320216"/>
            <a:ext cx="14422528" cy="762583"/>
          </a:xfrm>
        </p:spPr>
        <p:txBody>
          <a:bodyPr/>
          <a:lstStyle/>
          <a:p>
            <a:r>
              <a:rPr lang="en-US" sz="3200" dirty="0">
                <a:latin typeface="Courier New" panose="02070309020205020404" pitchFamily="49" charset="0"/>
                <a:cs typeface="Courier New" panose="02070309020205020404" pitchFamily="49" charset="0"/>
              </a:rPr>
              <a:t>$ knife </a:t>
            </a:r>
            <a:r>
              <a:rPr lang="en-US" sz="3200" dirty="0" err="1">
                <a:latin typeface="Courier New" panose="02070309020205020404" pitchFamily="49" charset="0"/>
                <a:cs typeface="Courier New" panose="02070309020205020404" pitchFamily="49" charset="0"/>
              </a:rPr>
              <a:t>ssh</a:t>
            </a:r>
            <a:r>
              <a:rPr lang="en-US" sz="3200" dirty="0">
                <a:latin typeface="Courier New" panose="02070309020205020404" pitchFamily="49" charset="0"/>
                <a:cs typeface="Courier New" panose="02070309020205020404" pitchFamily="49" charset="0"/>
              </a:rPr>
              <a:t> </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role:proxy</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-x USER -P </a:t>
            </a:r>
            <a:r>
              <a:rPr lang="en-US" sz="3200" dirty="0" smtClean="0">
                <a:latin typeface="Courier New" panose="02070309020205020404" pitchFamily="49" charset="0"/>
                <a:cs typeface="Courier New" panose="02070309020205020404" pitchFamily="49" charset="0"/>
              </a:rPr>
              <a:t>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645747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stretch>
            <a:fillRect/>
          </a:stretch>
        </p:blipFill>
        <p:spPr>
          <a:xfrm>
            <a:off x="812585" y="4213098"/>
            <a:ext cx="6530326" cy="3891811"/>
          </a:xfrm>
          <a:prstGeom prst="rect">
            <a:avLst/>
          </a:prstGeom>
          <a:ln w="25400">
            <a:solidFill>
              <a:schemeClr val="tx1"/>
            </a:solidFill>
          </a:ln>
        </p:spPr>
      </p:pic>
      <p:pic>
        <p:nvPicPr>
          <p:cNvPr id="11" name="Picture 10"/>
          <p:cNvPicPr>
            <a:picLocks noChangeAspect="1"/>
          </p:cNvPicPr>
          <p:nvPr/>
        </p:nvPicPr>
        <p:blipFill>
          <a:blip r:embed="rId4"/>
          <a:stretch>
            <a:fillRect/>
          </a:stretch>
        </p:blipFill>
        <p:spPr>
          <a:xfrm>
            <a:off x="7735454" y="4195838"/>
            <a:ext cx="6481796" cy="3862889"/>
          </a:xfrm>
          <a:prstGeom prst="rect">
            <a:avLst/>
          </a:prstGeom>
          <a:ln w="25400">
            <a:solidFill>
              <a:schemeClr val="tx1"/>
            </a:solidFill>
          </a:ln>
        </p:spPr>
      </p:pic>
      <p:pic>
        <p:nvPicPr>
          <p:cNvPr id="3" name="Picture 2"/>
          <p:cNvPicPr>
            <a:picLocks noChangeAspect="1"/>
          </p:cNvPicPr>
          <p:nvPr/>
        </p:nvPicPr>
        <p:blipFill>
          <a:blip r:embed="rId5"/>
          <a:stretch>
            <a:fillRect/>
          </a:stretch>
        </p:blipFill>
        <p:spPr>
          <a:xfrm>
            <a:off x="5039066" y="285244"/>
            <a:ext cx="6577201" cy="3919746"/>
          </a:xfrm>
          <a:prstGeom prst="rect">
            <a:avLst/>
          </a:prstGeom>
          <a:ln w="25400">
            <a:solidFill>
              <a:schemeClr val="tx1"/>
            </a:solidFill>
          </a:ln>
        </p:spPr>
      </p:pic>
      <p:cxnSp>
        <p:nvCxnSpPr>
          <p:cNvPr id="6" name="Straight Arrow Connector 5"/>
          <p:cNvCxnSpPr/>
          <p:nvPr/>
        </p:nvCxnSpPr>
        <p:spPr>
          <a:xfrm flipH="1">
            <a:off x="3991642" y="3524565"/>
            <a:ext cx="1762543" cy="2470651"/>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a:off x="10264219" y="3524565"/>
            <a:ext cx="2298216" cy="2522483"/>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61242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ü"/>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081818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Default Attribute Precedence</a:t>
            </a:r>
            <a:endParaRPr lang="en-US" dirty="0"/>
          </a:p>
        </p:txBody>
      </p:sp>
      <p:sp>
        <p:nvSpPr>
          <p:cNvPr id="3" name="Text Placeholder 2"/>
          <p:cNvSpPr>
            <a:spLocks noGrp="1"/>
          </p:cNvSpPr>
          <p:nvPr>
            <p:ph type="body" sz="quarter" idx="10"/>
          </p:nvPr>
        </p:nvSpPr>
        <p:spPr/>
        <p:txBody>
          <a:bodyPr/>
          <a:lstStyle/>
          <a:p>
            <a:endParaRPr lang="en-US" sz="3200" dirty="0"/>
          </a:p>
          <a:p>
            <a:endParaRPr lang="en-US" sz="3200" dirty="0"/>
          </a:p>
          <a:p>
            <a:endParaRPr lang="en-US" sz="3200" dirty="0"/>
          </a:p>
          <a:p>
            <a:endParaRPr lang="en-US" sz="3200" dirty="0"/>
          </a:p>
          <a:p>
            <a:endParaRPr lang="en-US" sz="3200" dirty="0"/>
          </a:p>
          <a:p>
            <a:endParaRPr lang="en-US" sz="3200" dirty="0"/>
          </a:p>
          <a:p>
            <a:endParaRPr lang="en-US" sz="3200" dirty="0"/>
          </a:p>
          <a:p>
            <a:endParaRPr lang="en-US" sz="3200" dirty="0"/>
          </a:p>
          <a:p>
            <a:endParaRPr lang="en-US" sz="3200" dirty="0"/>
          </a:p>
          <a:p>
            <a:endParaRPr lang="en-US" sz="3200" dirty="0"/>
          </a:p>
          <a:p>
            <a:r>
              <a:rPr lang="en-US" sz="3200" dirty="0"/>
              <a:t>Please note this is a simplified diagram, and the precedence shown can be overridden</a:t>
            </a:r>
          </a:p>
        </p:txBody>
      </p:sp>
      <p:pic>
        <p:nvPicPr>
          <p:cNvPr id="4" name="Picture 3"/>
          <p:cNvPicPr>
            <a:picLocks noChangeAspect="1"/>
          </p:cNvPicPr>
          <p:nvPr/>
        </p:nvPicPr>
        <p:blipFill>
          <a:blip r:embed="rId2"/>
          <a:stretch>
            <a:fillRect/>
          </a:stretch>
        </p:blipFill>
        <p:spPr>
          <a:xfrm>
            <a:off x="3843239" y="1637311"/>
            <a:ext cx="7766196" cy="5125015"/>
          </a:xfrm>
          <a:prstGeom prst="rect">
            <a:avLst/>
          </a:prstGeom>
        </p:spPr>
      </p:pic>
      <p:sp>
        <p:nvSpPr>
          <p:cNvPr id="5" name="Rectangle 4"/>
          <p:cNvSpPr/>
          <p:nvPr/>
        </p:nvSpPr>
        <p:spPr bwMode="auto">
          <a:xfrm>
            <a:off x="5920957" y="2690483"/>
            <a:ext cx="6234948" cy="1873807"/>
          </a:xfrm>
          <a:prstGeom prst="rect">
            <a:avLst/>
          </a:prstGeom>
          <a:solidFill>
            <a:schemeClr val="bg1">
              <a:alpha val="6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76525515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are the benefits of using roles? What are the drawbacks?</a:t>
            </a:r>
          </a:p>
          <a:p>
            <a:endParaRPr lang="en-US" dirty="0"/>
          </a:p>
          <a:p>
            <a:r>
              <a:rPr lang="en-US" dirty="0" smtClean="0"/>
              <a:t>Roles can contain roles. How many of these nested roles would make sense?</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1996610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4001119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985385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When you assign a role to a node you do so in its run list. </a:t>
            </a:r>
            <a:endParaRPr lang="en-US" dirty="0" smtClean="0"/>
          </a:p>
          <a:p>
            <a:endParaRPr lang="en-US" dirty="0"/>
          </a:p>
          <a:p>
            <a:r>
              <a:rPr lang="en-US" dirty="0" smtClean="0"/>
              <a:t>This </a:t>
            </a:r>
            <a:r>
              <a:rPr lang="en-US" dirty="0"/>
              <a:t>allows </a:t>
            </a:r>
            <a:r>
              <a:rPr lang="en-US" dirty="0" smtClean="0"/>
              <a:t>you to </a:t>
            </a:r>
            <a:r>
              <a:rPr lang="en-US" dirty="0"/>
              <a:t>configure many nodes in a </a:t>
            </a:r>
            <a:r>
              <a:rPr lang="en-US" dirty="0" smtClean="0"/>
              <a:t>similar fashion.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349931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46811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733321"/>
            <a:ext cx="14423693" cy="5413753"/>
          </a:xfrm>
        </p:spPr>
        <p:txBody>
          <a:bodyPr/>
          <a:lstStyle/>
          <a:p>
            <a:r>
              <a:rPr lang="en-US" dirty="0">
                <a:latin typeface="Courier New" panose="02070309020205020404" pitchFamily="49" charset="0"/>
                <a:cs typeface="Courier New" panose="02070309020205020404" pitchFamily="49" charset="0"/>
              </a:rPr>
              <a:t>** ROLE COMMANDS **</a:t>
            </a:r>
          </a:p>
          <a:p>
            <a:r>
              <a:rPr lang="en-US" dirty="0">
                <a:latin typeface="Courier New" panose="02070309020205020404" pitchFamily="49" charset="0"/>
                <a:cs typeface="Courier New" panose="02070309020205020404" pitchFamily="49" charset="0"/>
              </a:rPr>
              <a:t>knife role bulk delete REGEX (options)</a:t>
            </a:r>
          </a:p>
          <a:p>
            <a:r>
              <a:rPr lang="en-US" dirty="0">
                <a:latin typeface="Courier New" panose="02070309020205020404" pitchFamily="49" charset="0"/>
                <a:cs typeface="Courier New" panose="02070309020205020404" pitchFamily="49" charset="0"/>
              </a:rPr>
              <a:t>knife role create ROLE (options)</a:t>
            </a:r>
          </a:p>
          <a:p>
            <a:r>
              <a:rPr lang="en-US" dirty="0">
                <a:latin typeface="Courier New" panose="02070309020205020404" pitchFamily="49" charset="0"/>
                <a:cs typeface="Courier New" panose="02070309020205020404" pitchFamily="49" charset="0"/>
              </a:rPr>
              <a:t>knife role delete ROLE (options)</a:t>
            </a:r>
          </a:p>
          <a:p>
            <a:r>
              <a:rPr lang="en-US" dirty="0">
                <a:latin typeface="Courier New" panose="02070309020205020404" pitchFamily="49" charset="0"/>
                <a:cs typeface="Courier New" panose="02070309020205020404" pitchFamily="49" charset="0"/>
              </a:rPr>
              <a:t>knife role edit ROLE (options)</a:t>
            </a:r>
          </a:p>
          <a:p>
            <a:r>
              <a:rPr lang="en-US" dirty="0">
                <a:latin typeface="Courier New" panose="02070309020205020404" pitchFamily="49" charset="0"/>
                <a:cs typeface="Courier New" panose="02070309020205020404" pitchFamily="49" charset="0"/>
              </a:rPr>
              <a:t>knife role env_run_list add [ROLE] [ENVIRONMENT] [ENTRY[,ENTRY]] (options)</a:t>
            </a:r>
          </a:p>
          <a:p>
            <a:r>
              <a:rPr lang="en-US" dirty="0">
                <a:latin typeface="Courier New" panose="02070309020205020404" pitchFamily="49" charset="0"/>
                <a:cs typeface="Courier New" panose="02070309020205020404" pitchFamily="49" charset="0"/>
              </a:rPr>
              <a:t>knife role env_run_list clear [ROLE] [ENVIRONMENT]</a:t>
            </a:r>
          </a:p>
          <a:p>
            <a:r>
              <a:rPr lang="en-US" dirty="0">
                <a:latin typeface="Courier New" panose="02070309020205020404" pitchFamily="49" charset="0"/>
                <a:cs typeface="Courier New" panose="02070309020205020404" pitchFamily="49" charset="0"/>
              </a:rPr>
              <a:t>knife role env_run_list remove [ROLE] [ENVIRONMENT] [ENTRIES]</a:t>
            </a:r>
          </a:p>
          <a:p>
            <a:r>
              <a:rPr lang="en-US" dirty="0">
                <a:latin typeface="Courier New" panose="02070309020205020404" pitchFamily="49" charset="0"/>
                <a:cs typeface="Courier New" panose="02070309020205020404" pitchFamily="49" charset="0"/>
              </a:rPr>
              <a:t>knife role env_run_list replace [ROLE] [ENVIRONMENT] [OLD_ENTRY] [NEW_ENTRY]</a:t>
            </a:r>
          </a:p>
          <a:p>
            <a:r>
              <a:rPr lang="en-US" dirty="0">
                <a:latin typeface="Courier New" panose="02070309020205020404" pitchFamily="49" charset="0"/>
                <a:cs typeface="Courier New" panose="02070309020205020404" pitchFamily="49" charset="0"/>
              </a:rPr>
              <a:t>knife role env_run_list set [ROLE] [ENVIRONMENT] [ENTRIES]</a:t>
            </a:r>
          </a:p>
          <a:p>
            <a:r>
              <a:rPr lang="en-US" dirty="0">
                <a:latin typeface="Courier New" panose="02070309020205020404" pitchFamily="49" charset="0"/>
                <a:cs typeface="Courier New" panose="02070309020205020404" pitchFamily="49" charset="0"/>
              </a:rPr>
              <a:t>knife role from file FILE [FILE..] (options</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GE: </a:t>
            </a:r>
            <a:r>
              <a:rPr lang="en-US" dirty="0" smtClean="0"/>
              <a:t>What Can '</a:t>
            </a:r>
            <a:r>
              <a:rPr lang="en-US" dirty="0" smtClean="0">
                <a:latin typeface="+mn-lt"/>
              </a:rPr>
              <a:t>knife role' </a:t>
            </a:r>
            <a:r>
              <a:rPr lang="en-US" dirty="0" smtClean="0"/>
              <a:t>Do?</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298475"/>
          </a:xfrm>
        </p:spPr>
        <p:txBody>
          <a:bodyPr/>
          <a:lstStyle/>
          <a:p>
            <a:r>
              <a:rPr lang="en-US" dirty="0">
                <a:latin typeface="Courier New" panose="02070309020205020404" pitchFamily="49" charset="0"/>
                <a:cs typeface="Courier New" panose="02070309020205020404" pitchFamily="49" charset="0"/>
              </a:rPr>
              <a:t>$ cd ~/</a:t>
            </a:r>
            <a:r>
              <a:rPr lang="en-US" dirty="0" smtClean="0">
                <a:latin typeface="Courier New" panose="02070309020205020404" pitchFamily="49" charset="0"/>
                <a:cs typeface="Courier New" panose="02070309020205020404" pitchFamily="49" charset="0"/>
              </a:rPr>
              <a:t>chef-repo</a:t>
            </a:r>
          </a:p>
          <a:p>
            <a:r>
              <a:rPr lang="en-US" dirty="0" smtClean="0">
                <a:latin typeface="Courier New" panose="02070309020205020404" pitchFamily="49" charset="0"/>
                <a:cs typeface="Courier New" panose="02070309020205020404" pitchFamily="49" charset="0"/>
              </a:rPr>
              <a:t>$ knife role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7309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3636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Run 'knife role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04702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732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smtClean="0"/>
              <a:t>GE: Create a Roles Directory</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mkdir roles</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15891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a:t>
            </a:r>
            <a:r>
              <a:rPr lang="en-US" dirty="0" err="1" smtClean="0"/>
              <a:t>proxy.rb</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proxy</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Proxy Server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run_list</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a:t>
            </a:r>
            <a:r>
              <a:rPr lang="en-US" dirty="0" err="1" smtClean="0">
                <a:latin typeface="Courier New" panose="02070309020205020404" pitchFamily="49" charset="0"/>
                <a:cs typeface="Courier New" panose="02070309020205020404" pitchFamily="49" charset="0"/>
              </a:rPr>
              <a:t>haproxy</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~/chef-repo/roles/proxy.rb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5689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7bb5d761-a2ea-4873-95f7-7a6658fb3ef0"/>
    <ds:schemaRef ds:uri="http://www.w3.org/XML/1998/namespace"/>
    <ds:schemaRef ds:uri="http://purl.org/dc/dcmityp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19384</TotalTime>
  <Words>3927</Words>
  <Application>Microsoft Macintosh PowerPoint</Application>
  <PresentationFormat>Custom</PresentationFormat>
  <Paragraphs>393</Paragraphs>
  <Slides>37</Slides>
  <Notes>34</Notes>
  <HiddenSlides>0</HiddenSlides>
  <MMClips>0</MMClip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ChefDk3.2Template</vt:lpstr>
      <vt:lpstr>Roles</vt:lpstr>
      <vt:lpstr>Objectives</vt:lpstr>
      <vt:lpstr>Roles</vt:lpstr>
      <vt:lpstr>Roles</vt:lpstr>
      <vt:lpstr>GE: Roles for Everyone</vt:lpstr>
      <vt:lpstr>GE: What Can 'knife role' Do? </vt:lpstr>
      <vt:lpstr>GE: Run 'knife role list'</vt:lpstr>
      <vt:lpstr>GE: Create a Roles Directory</vt:lpstr>
      <vt:lpstr>GE: Create the proxy.rb</vt:lpstr>
      <vt:lpstr>GE: Upload it to the Chef Server</vt:lpstr>
      <vt:lpstr>GE: Validate Chef Server Received It</vt:lpstr>
      <vt:lpstr>GE: View Details of the Role</vt:lpstr>
      <vt:lpstr>GE: Run 'knife node --help' </vt:lpstr>
      <vt:lpstr>GE: Set the Proxy Role to node3</vt:lpstr>
      <vt:lpstr>GE: Verify the Run List</vt:lpstr>
      <vt:lpstr>GE: Converge All the Proxy Nodes</vt:lpstr>
      <vt:lpstr>Roles for Everyone</vt:lpstr>
      <vt:lpstr>Lab: Define a Web Role</vt:lpstr>
      <vt:lpstr>Lab: Create the web.rb File </vt:lpstr>
      <vt:lpstr>Role Attributes</vt:lpstr>
      <vt:lpstr>Lab: Create the web.rb File </vt:lpstr>
      <vt:lpstr>Lab: Upload the web.rb File</vt:lpstr>
      <vt:lpstr>Lab: Verify the Role on the Chef Server  </vt:lpstr>
      <vt:lpstr>Lab: Verify Specific Information About the Role</vt:lpstr>
      <vt:lpstr>Lab: Set node1's Run List </vt:lpstr>
      <vt:lpstr>Lab: Set node2's Run List </vt:lpstr>
      <vt:lpstr>Lab: Converge All Web Nodes</vt:lpstr>
      <vt:lpstr>PowerPoint Presentation</vt:lpstr>
      <vt:lpstr>GE: Create the proxy.rb</vt:lpstr>
      <vt:lpstr>GE: Upload it to the Chef Server</vt:lpstr>
      <vt:lpstr>Lab: Converge Load Balancer node</vt:lpstr>
      <vt:lpstr>PowerPoint Presentation</vt:lpstr>
      <vt:lpstr>Roles for Everyone</vt:lpstr>
      <vt:lpstr>Default Attribute Precedence</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John Fitzpatrick</cp:lastModifiedBy>
  <cp:revision>2009</cp:revision>
  <cp:lastPrinted>2015-02-07T23:49:10Z</cp:lastPrinted>
  <dcterms:created xsi:type="dcterms:W3CDTF">2012-09-13T17:36:07Z</dcterms:created>
  <dcterms:modified xsi:type="dcterms:W3CDTF">2015-11-02T10:51:32Z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